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84" r:id="rId8"/>
    <p:sldId id="282" r:id="rId9"/>
    <p:sldId id="261" r:id="rId10"/>
    <p:sldId id="264" r:id="rId11"/>
    <p:sldId id="273" r:id="rId12"/>
    <p:sldId id="262" r:id="rId13"/>
    <p:sldId id="288" r:id="rId14"/>
    <p:sldId id="271" r:id="rId15"/>
    <p:sldId id="263" r:id="rId16"/>
    <p:sldId id="265" r:id="rId17"/>
    <p:sldId id="275" r:id="rId18"/>
    <p:sldId id="283" r:id="rId19"/>
  </p:sldIdLst>
  <p:sldSz cx="18288000" cy="10287000"/>
  <p:notesSz cx="6858000" cy="9144000"/>
  <p:embeddedFontLst>
    <p:embeddedFont>
      <p:font typeface="Montserrat Classic Bold" panose="020B0604020202020204" charset="-18"/>
      <p:regular r:id="rId20"/>
    </p:embeddedFont>
    <p:embeddedFont>
      <p:font typeface="Montserrat" panose="020B0604020202020204" charset="-1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ibernate" panose="02000503000000000000" charset="0"/>
      <p:regular r:id="rId26"/>
    </p:embeddedFont>
    <p:embeddedFont>
      <p:font typeface="Agrandir Medium" panose="020B0604020202020204" charset="-18"/>
      <p:regular r:id="rId27"/>
    </p:embeddedFont>
    <p:embeddedFont>
      <p:font typeface="Montserrat Medium" panose="020B0604020202020204" charset="-18"/>
      <p:regular r:id="rId28"/>
    </p:embeddedFont>
    <p:embeddedFont>
      <p:font typeface="Montserrat Bold" panose="020B0604020202020204" charset="-1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14591" y="-653351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77434" y="-1093686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523674">
            <a:off x="8574628" y="854724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48651" y="8858795"/>
            <a:ext cx="2268425" cy="1990543"/>
          </a:xfrm>
          <a:custGeom>
            <a:avLst/>
            <a:gdLst/>
            <a:ahLst/>
            <a:cxnLst/>
            <a:rect l="l" t="t" r="r" b="b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14591" y="3572091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726236">
            <a:off x="13288786" y="-648443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89271" y="-1202197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778935" y="8261739"/>
            <a:ext cx="3287385" cy="3184654"/>
          </a:xfrm>
          <a:custGeom>
            <a:avLst/>
            <a:gdLst/>
            <a:ahLst/>
            <a:cxnLst/>
            <a:rect l="l" t="t" r="r" b="b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83439" y="9151851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4662">
            <a:off x="5893358" y="-2053103"/>
            <a:ext cx="4176376" cy="3664770"/>
          </a:xfrm>
          <a:custGeom>
            <a:avLst/>
            <a:gdLst/>
            <a:ahLst/>
            <a:cxnLst/>
            <a:rect l="l" t="t" r="r" b="b"/>
            <a:pathLst>
              <a:path w="4176376" h="3664770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406761" y="7308944"/>
            <a:ext cx="860253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4373" spc="389" dirty="0">
                <a:solidFill>
                  <a:srgbClr val="404040"/>
                </a:solidFill>
                <a:latin typeface="Agrandir Medium"/>
              </a:rPr>
              <a:t>OLGA DAŞKIN</a:t>
            </a:r>
          </a:p>
          <a:p>
            <a:pPr marL="0" lvl="0" indent="0" algn="ctr">
              <a:lnSpc>
                <a:spcPts val="5729"/>
              </a:lnSpc>
            </a:pPr>
            <a:r>
              <a:rPr lang="cs-CZ" sz="4373" spc="389" dirty="0">
                <a:solidFill>
                  <a:srgbClr val="404040"/>
                </a:solidFill>
                <a:latin typeface="Agrandir Medium"/>
              </a:rPr>
              <a:t>7</a:t>
            </a:r>
            <a:r>
              <a:rPr lang="en-US" sz="4373" spc="389" dirty="0" smtClean="0">
                <a:solidFill>
                  <a:srgbClr val="404040"/>
                </a:solidFill>
                <a:latin typeface="Agrandir Medium"/>
              </a:rPr>
              <a:t>. </a:t>
            </a:r>
            <a:r>
              <a:rPr lang="cs-CZ" sz="4373" spc="389" dirty="0">
                <a:solidFill>
                  <a:srgbClr val="404040"/>
                </a:solidFill>
                <a:latin typeface="Agrandir Medium"/>
              </a:rPr>
              <a:t>1</a:t>
            </a:r>
            <a:r>
              <a:rPr lang="en-US" sz="4373" spc="389" dirty="0" smtClean="0">
                <a:solidFill>
                  <a:srgbClr val="404040"/>
                </a:solidFill>
                <a:latin typeface="Agrandir Medium"/>
              </a:rPr>
              <a:t>1</a:t>
            </a:r>
            <a:r>
              <a:rPr lang="en-US" sz="4373" spc="389" dirty="0">
                <a:solidFill>
                  <a:srgbClr val="404040"/>
                </a:solidFill>
                <a:latin typeface="Agrandir Medium"/>
              </a:rPr>
              <a:t>. 2024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00200" y="1002172"/>
            <a:ext cx="14664549" cy="566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0"/>
              </a:lnSpc>
              <a:spcBef>
                <a:spcPct val="0"/>
              </a:spcBef>
            </a:pPr>
            <a:r>
              <a:rPr lang="cs-CZ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OSV JAKO SOUČÁST ŠVP </a:t>
            </a:r>
            <a:r>
              <a:rPr lang="en-US" sz="4800" b="1" dirty="0">
                <a:solidFill>
                  <a:srgbClr val="C00000"/>
                </a:solidFill>
                <a:latin typeface="Montserrat Medium" panose="020B0604020202020204" charset="-18"/>
              </a:rPr>
              <a:t>NA GNZ</a:t>
            </a:r>
          </a:p>
          <a:p>
            <a:pPr marL="0" lvl="0" indent="0" algn="ctr">
              <a:lnSpc>
                <a:spcPts val="22100"/>
              </a:lnSpc>
              <a:spcBef>
                <a:spcPct val="0"/>
              </a:spcBef>
            </a:pPr>
            <a:r>
              <a:rPr lang="cs-CZ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A </a:t>
            </a:r>
            <a:r>
              <a:rPr lang="en-US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PODPORA DUŠEVNÍHO</a:t>
            </a:r>
            <a:r>
              <a:rPr lang="cs-CZ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 ZDRAVÍ</a:t>
            </a:r>
            <a:endParaRPr lang="en-US" sz="4800" b="1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40531" y="-3374304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62200" y="376733"/>
            <a:ext cx="12547120" cy="1184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560"/>
              </a:lnSpc>
              <a:spcBef>
                <a:spcPct val="0"/>
              </a:spcBef>
            </a:pPr>
            <a:r>
              <a:rPr lang="cs-CZ" sz="4800" dirty="0" smtClean="0">
                <a:solidFill>
                  <a:srgbClr val="C00000"/>
                </a:solidFill>
                <a:latin typeface="Montserrat Medium" panose="020B0604020202020204" charset="-18"/>
              </a:rPr>
              <a:t>PRÁCE SE STUDENTY OHROŽENÝMI ŠKOLNÍM NEÚSPĚCHEM</a:t>
            </a:r>
            <a:endParaRPr lang="en-US" sz="4800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850010" y="-1934975"/>
            <a:ext cx="3631257" cy="3295366"/>
          </a:xfrm>
          <a:custGeom>
            <a:avLst/>
            <a:gdLst/>
            <a:ahLst/>
            <a:cxnLst/>
            <a:rect l="l" t="t" r="r" b="b"/>
            <a:pathLst>
              <a:path w="3631257" h="3295366">
                <a:moveTo>
                  <a:pt x="0" y="0"/>
                </a:moveTo>
                <a:lnTo>
                  <a:pt x="3631257" y="0"/>
                </a:lnTo>
                <a:lnTo>
                  <a:pt x="3631257" y="3295366"/>
                </a:lnTo>
                <a:lnTo>
                  <a:pt x="0" y="3295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35400" y="8994726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23674">
            <a:off x="-3243869" y="8656919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125700" y="3718745"/>
            <a:ext cx="2762357" cy="4565879"/>
          </a:xfrm>
          <a:custGeom>
            <a:avLst/>
            <a:gdLst/>
            <a:ahLst/>
            <a:cxnLst/>
            <a:rect l="l" t="t" r="r" b="b"/>
            <a:pathLst>
              <a:path w="2762357" h="4565879">
                <a:moveTo>
                  <a:pt x="0" y="0"/>
                </a:moveTo>
                <a:lnTo>
                  <a:pt x="2762358" y="0"/>
                </a:lnTo>
                <a:lnTo>
                  <a:pt x="2762358" y="4565880"/>
                </a:lnTo>
                <a:lnTo>
                  <a:pt x="0" y="45658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420651" y="4062932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726236">
            <a:off x="16049616" y="-696412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30028" y="1601830"/>
            <a:ext cx="15431921" cy="719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06"/>
              </a:lnSpc>
            </a:pPr>
            <a:r>
              <a:rPr lang="en-US" sz="2900" b="1" dirty="0" smtClean="0">
                <a:solidFill>
                  <a:srgbClr val="525252"/>
                </a:solidFill>
                <a:latin typeface="Montserrat"/>
              </a:rPr>
              <a:t>Mentoring</a:t>
            </a:r>
            <a:endParaRPr lang="cs-CZ" sz="2900" b="1" dirty="0" smtClean="0">
              <a:solidFill>
                <a:srgbClr val="525252"/>
              </a:solidFill>
              <a:latin typeface="Montserrat"/>
            </a:endParaRPr>
          </a:p>
          <a:p>
            <a:pPr algn="just">
              <a:lnSpc>
                <a:spcPts val="3306"/>
              </a:lnSpc>
            </a:pPr>
            <a:r>
              <a:rPr lang="en-US" sz="2900" dirty="0" err="1" smtClean="0">
                <a:solidFill>
                  <a:srgbClr val="525252"/>
                </a:solidFill>
                <a:latin typeface="Montserrat"/>
              </a:rPr>
              <a:t>nabízí</a:t>
            </a:r>
            <a:r>
              <a:rPr lang="en-US" sz="2900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TU, ŠPP a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realizují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ji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školní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preventistka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,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sociální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pedagožka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</a:p>
          <a:p>
            <a:pPr algn="just">
              <a:lnSpc>
                <a:spcPts val="3306"/>
              </a:lnSpc>
            </a:pP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algn="just">
              <a:lnSpc>
                <a:spcPts val="3306"/>
              </a:lnSpc>
            </a:pPr>
            <a:r>
              <a:rPr lang="cs-CZ" sz="2900" b="1" dirty="0" smtClean="0">
                <a:solidFill>
                  <a:srgbClr val="525252"/>
                </a:solidFill>
                <a:latin typeface="Montserrat"/>
              </a:rPr>
              <a:t>C</a:t>
            </a:r>
            <a:r>
              <a:rPr lang="en-US" sz="2900" b="1" dirty="0" err="1" smtClean="0">
                <a:solidFill>
                  <a:srgbClr val="525252"/>
                </a:solidFill>
                <a:latin typeface="Montserrat"/>
              </a:rPr>
              <a:t>ílem</a:t>
            </a:r>
            <a:r>
              <a:rPr lang="en-US" sz="2900" b="1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b="1" dirty="0">
                <a:solidFill>
                  <a:srgbClr val="525252"/>
                </a:solidFill>
                <a:latin typeface="Montserrat"/>
              </a:rPr>
              <a:t>je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zmapovat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současnou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situaci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,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motivovat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ke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komunikaci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směrem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k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učitelům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,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hledání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vhodných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nástrojů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pro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plánování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,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efektivní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učení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,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určování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priorit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a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posilování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>
                <a:solidFill>
                  <a:srgbClr val="525252"/>
                </a:solidFill>
                <a:latin typeface="Montserrat"/>
              </a:rPr>
              <a:t>pozitivních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 err="1" smtClean="0">
                <a:solidFill>
                  <a:srgbClr val="525252"/>
                </a:solidFill>
                <a:latin typeface="Montserrat"/>
              </a:rPr>
              <a:t>návyků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, odkazy na sociální poradenství</a:t>
            </a:r>
          </a:p>
          <a:p>
            <a:pPr algn="just">
              <a:lnSpc>
                <a:spcPts val="3306"/>
              </a:lnSpc>
            </a:pP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algn="just">
              <a:lnSpc>
                <a:spcPts val="3306"/>
              </a:lnSpc>
            </a:pPr>
            <a:r>
              <a:rPr lang="cs-CZ" sz="2900" b="1" dirty="0" smtClean="0">
                <a:solidFill>
                  <a:srgbClr val="525252"/>
                </a:solidFill>
                <a:latin typeface="Montserrat"/>
              </a:rPr>
              <a:t>Typy studentů</a:t>
            </a:r>
          </a:p>
          <a:p>
            <a:pPr algn="just">
              <a:lnSpc>
                <a:spcPts val="3306"/>
              </a:lnSpc>
            </a:pPr>
            <a:endParaRPr lang="cs-CZ" sz="2900" b="1" dirty="0">
              <a:solidFill>
                <a:srgbClr val="525252"/>
              </a:solidFill>
              <a:latin typeface="Montserrat"/>
            </a:endParaRPr>
          </a:p>
          <a:p>
            <a:pPr algn="just">
              <a:lnSpc>
                <a:spcPts val="3306"/>
              </a:lnSpc>
            </a:pPr>
            <a:r>
              <a:rPr lang="cs-CZ" sz="2900" b="1" dirty="0" smtClean="0">
                <a:solidFill>
                  <a:srgbClr val="525252"/>
                </a:solidFill>
                <a:latin typeface="Montserrat"/>
              </a:rPr>
              <a:t>Náročná rodinná situace </a:t>
            </a:r>
            <a:r>
              <a:rPr lang="cs-CZ" sz="2900" b="1" dirty="0">
                <a:solidFill>
                  <a:srgbClr val="525252"/>
                </a:solidFill>
                <a:latin typeface="Montserrat"/>
              </a:rPr>
              <a:t>a současně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 se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(často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v důsledku těchto poměrů) potýkají s </a:t>
            </a:r>
            <a:r>
              <a:rPr lang="cs-CZ" sz="2900" b="1" dirty="0" smtClean="0">
                <a:solidFill>
                  <a:srgbClr val="525252"/>
                </a:solidFill>
                <a:latin typeface="Montserrat"/>
              </a:rPr>
              <a:t>duševními </a:t>
            </a:r>
            <a:r>
              <a:rPr lang="cs-CZ" sz="2900" b="1" dirty="0">
                <a:solidFill>
                  <a:srgbClr val="525252"/>
                </a:solidFill>
                <a:latin typeface="Montserrat"/>
              </a:rPr>
              <a:t>problémy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(úzkosti, panické ataky,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deprese, poruchy příjmu potravy)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nebo mají od dětství i jiné diagnózy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(ADHD, PAS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), v ojedinělých případech je rodinná situace nutí se předčasně osamostatnit  </a:t>
            </a:r>
          </a:p>
          <a:p>
            <a:pPr algn="just">
              <a:lnSpc>
                <a:spcPts val="3306"/>
              </a:lnSpc>
            </a:pPr>
            <a:r>
              <a:rPr lang="cs-CZ" sz="2900" dirty="0">
                <a:solidFill>
                  <a:srgbClr val="525252"/>
                </a:solidFill>
                <a:latin typeface="Montserrat"/>
              </a:rPr>
              <a:t/>
            </a:r>
            <a:br>
              <a:rPr lang="cs-CZ" sz="2900" dirty="0">
                <a:solidFill>
                  <a:srgbClr val="525252"/>
                </a:solidFill>
                <a:latin typeface="Montserrat"/>
              </a:rPr>
            </a:b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Nezřídka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se jedná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o </a:t>
            </a:r>
            <a:r>
              <a:rPr lang="cs-CZ" sz="2900" b="1" dirty="0">
                <a:solidFill>
                  <a:srgbClr val="525252"/>
                </a:solidFill>
                <a:latin typeface="Montserrat"/>
              </a:rPr>
              <a:t>studenty nadané, </a:t>
            </a:r>
            <a:r>
              <a:rPr lang="cs-CZ" sz="2900" b="1" dirty="0" smtClean="0">
                <a:solidFill>
                  <a:srgbClr val="525252"/>
                </a:solidFill>
                <a:latin typeface="Montserrat"/>
              </a:rPr>
              <a:t>kteří </a:t>
            </a:r>
            <a:r>
              <a:rPr lang="cs-CZ" sz="2900" b="1" dirty="0">
                <a:solidFill>
                  <a:srgbClr val="525252"/>
                </a:solidFill>
                <a:latin typeface="Montserrat"/>
              </a:rPr>
              <a:t>mají silné sklony k perfekcionismu. </a:t>
            </a:r>
            <a:br>
              <a:rPr lang="cs-CZ" sz="2900" b="1" dirty="0">
                <a:solidFill>
                  <a:srgbClr val="525252"/>
                </a:solidFill>
                <a:latin typeface="Montserrat"/>
              </a:rPr>
            </a:br>
            <a:endParaRPr lang="cs-CZ" sz="2900" b="1" dirty="0" smtClean="0">
              <a:solidFill>
                <a:srgbClr val="525252"/>
              </a:solidFill>
              <a:latin typeface="Montserrat"/>
            </a:endParaRPr>
          </a:p>
          <a:p>
            <a:pPr algn="just">
              <a:lnSpc>
                <a:spcPts val="3306"/>
              </a:lnSpc>
            </a:pPr>
            <a:r>
              <a:rPr lang="cs-CZ" sz="2900" b="1" dirty="0" smtClean="0">
                <a:solidFill>
                  <a:srgbClr val="525252"/>
                </a:solidFill>
                <a:latin typeface="Montserrat"/>
              </a:rPr>
              <a:t>Handicap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- vždy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spolupráce s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SPC, 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jsou to spíš výjimky.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91484" y="-4111676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07786" y="411192"/>
            <a:ext cx="12803614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560"/>
              </a:lnSpc>
              <a:spcBef>
                <a:spcPct val="0"/>
              </a:spcBef>
            </a:pPr>
            <a:r>
              <a:rPr lang="cs-CZ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PRÁCE SE STUDENTY OHROŽENÝMI ŠKOLNÍM NEÚSPĚCHEM</a:t>
            </a:r>
            <a:endParaRPr lang="en-US" sz="4800" b="1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365692" y="-1699747"/>
            <a:ext cx="3631257" cy="3295366"/>
          </a:xfrm>
          <a:custGeom>
            <a:avLst/>
            <a:gdLst/>
            <a:ahLst/>
            <a:cxnLst/>
            <a:rect l="l" t="t" r="r" b="b"/>
            <a:pathLst>
              <a:path w="3631257" h="3295366">
                <a:moveTo>
                  <a:pt x="0" y="0"/>
                </a:moveTo>
                <a:lnTo>
                  <a:pt x="3631257" y="0"/>
                </a:lnTo>
                <a:lnTo>
                  <a:pt x="3631257" y="3295366"/>
                </a:lnTo>
                <a:lnTo>
                  <a:pt x="0" y="3295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30789" y="5417401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99973" y="8724900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23674">
            <a:off x="-3243869" y="8656919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10730" y="4442456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72213" y="2192950"/>
            <a:ext cx="15431921" cy="719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06"/>
              </a:lnSpc>
            </a:pPr>
            <a:r>
              <a:rPr lang="cs-CZ" sz="2900" b="1" dirty="0" smtClean="0">
                <a:solidFill>
                  <a:srgbClr val="525252"/>
                </a:solidFill>
                <a:latin typeface="Montserrat"/>
              </a:rPr>
              <a:t>Tematicky/obsahově –  pro ilustraci: </a:t>
            </a: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Stanovení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si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reálných cílů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  -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plánování v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kontextu všech aktivit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studenta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 </a:t>
            </a:r>
            <a:endParaRPr lang="cs-CZ" sz="2900" dirty="0" smtClean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>
                <a:solidFill>
                  <a:srgbClr val="525252"/>
                </a:solidFill>
                <a:latin typeface="Montserrat"/>
              </a:rPr>
              <a:t>Uspořádání plánu, tak aby odpovídal silám během denní doby i jeho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náplni/zátěže</a:t>
            </a: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Provázení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při plnění aktivit - zpětná vazba + hodnocení a sebehodnocení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studentů</a:t>
            </a: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>
                <a:solidFill>
                  <a:srgbClr val="525252"/>
                </a:solidFill>
                <a:latin typeface="Montserrat"/>
              </a:rPr>
              <a:t>Rozbor návyků podporující režim dne (zdravé návyky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)</a:t>
            </a: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>
                <a:solidFill>
                  <a:srgbClr val="525252"/>
                </a:solidFill>
                <a:latin typeface="Montserrat"/>
              </a:rPr>
              <a:t>Motivace ke změně nebo kotvení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dobrého</a:t>
            </a: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Nastavení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krizových plánů a sítě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podpory</a:t>
            </a: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Doprovázení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na ústních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zkouškách, nácvik prezentování</a:t>
            </a: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>
                <a:solidFill>
                  <a:srgbClr val="525252"/>
                </a:solidFill>
                <a:latin typeface="Montserrat"/>
              </a:rPr>
              <a:t>Podpora ve vrstevnickém doučování -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kontakty</a:t>
            </a: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>
                <a:solidFill>
                  <a:srgbClr val="525252"/>
                </a:solidFill>
                <a:latin typeface="Montserrat"/>
              </a:rPr>
              <a:t>Adaptace na novou školu 1. roč. nebo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přestup</a:t>
            </a: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 err="1" smtClean="0">
                <a:solidFill>
                  <a:srgbClr val="525252"/>
                </a:solidFill>
                <a:latin typeface="Montserrat"/>
              </a:rPr>
              <a:t>Prokrastinace</a:t>
            </a:r>
            <a:endParaRPr lang="cs-CZ" sz="2900" dirty="0" smtClean="0">
              <a:solidFill>
                <a:srgbClr val="525252"/>
              </a:solidFill>
              <a:latin typeface="Montserrat"/>
            </a:endParaRP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Schopnost soustředění </a:t>
            </a:r>
          </a:p>
          <a:p>
            <a:pPr marL="457200" indent="-457200" algn="just">
              <a:lnSpc>
                <a:spcPts val="3306"/>
              </a:lnSpc>
              <a:buFontTx/>
              <a:buChar char="-"/>
            </a:pP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Spánek</a:t>
            </a:r>
            <a:endParaRPr lang="cs-CZ" sz="2900" dirty="0">
              <a:solidFill>
                <a:srgbClr val="525252"/>
              </a:solidFill>
              <a:latin typeface="Montserrat"/>
            </a:endParaRPr>
          </a:p>
          <a:p>
            <a:pPr algn="just">
              <a:lnSpc>
                <a:spcPts val="3306"/>
              </a:lnSpc>
            </a:pPr>
            <a:endParaRPr lang="en-US" sz="2900" dirty="0" smtClean="0">
              <a:solidFill>
                <a:srgbClr val="525252"/>
              </a:solidFill>
              <a:latin typeface="Montserrat"/>
            </a:endParaRPr>
          </a:p>
          <a:p>
            <a:pPr algn="just">
              <a:lnSpc>
                <a:spcPts val="3306"/>
              </a:lnSpc>
            </a:pPr>
            <a:r>
              <a:rPr lang="en-US" sz="2900" dirty="0" err="1" smtClean="0">
                <a:solidFill>
                  <a:srgbClr val="525252"/>
                </a:solidFill>
                <a:latin typeface="Montserrat"/>
              </a:rPr>
              <a:t>Tvorba</a:t>
            </a:r>
            <a:r>
              <a:rPr lang="en-US" sz="2900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2900" dirty="0">
                <a:solidFill>
                  <a:srgbClr val="525252"/>
                </a:solidFill>
                <a:latin typeface="Montserrat"/>
              </a:rPr>
              <a:t>PLPP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+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průběžné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vyhodnocování a jeho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revize </a:t>
            </a:r>
            <a:r>
              <a:rPr lang="cs-CZ" sz="2900" dirty="0">
                <a:solidFill>
                  <a:srgbClr val="525252"/>
                </a:solidFill>
                <a:latin typeface="Montserrat"/>
              </a:rPr>
              <a:t>dle aktuální </a:t>
            </a:r>
            <a:r>
              <a:rPr lang="cs-CZ" sz="2900" dirty="0" smtClean="0">
                <a:solidFill>
                  <a:srgbClr val="525252"/>
                </a:solidFill>
                <a:latin typeface="Montserrat"/>
              </a:rPr>
              <a:t>situace</a:t>
            </a:r>
            <a:endParaRPr lang="en-US" sz="2900" dirty="0">
              <a:solidFill>
                <a:srgbClr val="52525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74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14494" y="1257300"/>
            <a:ext cx="153254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560"/>
              </a:lnSpc>
              <a:spcBef>
                <a:spcPct val="0"/>
              </a:spcBef>
            </a:pPr>
            <a:r>
              <a:rPr lang="cs-CZ" sz="4800" dirty="0" smtClean="0">
                <a:solidFill>
                  <a:srgbClr val="C00000"/>
                </a:solidFill>
                <a:latin typeface="Montserrat Medium" panose="020B0604020202020204" charset="-18"/>
              </a:rPr>
              <a:t>PRÁCE S AKTIVNÍMI A NADANÝMI STUDENTY</a:t>
            </a:r>
            <a:endParaRPr lang="en-US" sz="4800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3056036" y="-1337306"/>
            <a:ext cx="3631257" cy="3295366"/>
          </a:xfrm>
          <a:custGeom>
            <a:avLst/>
            <a:gdLst/>
            <a:ahLst/>
            <a:cxnLst/>
            <a:rect l="l" t="t" r="r" b="b"/>
            <a:pathLst>
              <a:path w="3631257" h="3295366">
                <a:moveTo>
                  <a:pt x="0" y="0"/>
                </a:moveTo>
                <a:lnTo>
                  <a:pt x="3631257" y="0"/>
                </a:lnTo>
                <a:lnTo>
                  <a:pt x="3631257" y="3295366"/>
                </a:lnTo>
                <a:lnTo>
                  <a:pt x="0" y="3295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73020" y="6331227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3735" y="9486900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23674">
            <a:off x="-2838677" y="2611323"/>
            <a:ext cx="2560420" cy="4376648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0760" y="8800526"/>
            <a:ext cx="2762357" cy="4565879"/>
          </a:xfrm>
          <a:custGeom>
            <a:avLst/>
            <a:gdLst/>
            <a:ahLst/>
            <a:cxnLst/>
            <a:rect l="l" t="t" r="r" b="b"/>
            <a:pathLst>
              <a:path w="2762357" h="4565879">
                <a:moveTo>
                  <a:pt x="0" y="0"/>
                </a:moveTo>
                <a:lnTo>
                  <a:pt x="2762358" y="0"/>
                </a:lnTo>
                <a:lnTo>
                  <a:pt x="2762358" y="4565880"/>
                </a:lnTo>
                <a:lnTo>
                  <a:pt x="0" y="45658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501939" y="469125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37575" y="2680405"/>
            <a:ext cx="14645105" cy="7232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3703" lvl="1" algn="just">
              <a:lnSpc>
                <a:spcPct val="150000"/>
              </a:lnSpc>
              <a:spcAft>
                <a:spcPts val="2400"/>
              </a:spcAft>
            </a:pPr>
            <a:r>
              <a:rPr lang="cs-CZ" sz="4000" dirty="0">
                <a:solidFill>
                  <a:srgbClr val="525252"/>
                </a:solidFill>
                <a:latin typeface="Montserrat"/>
              </a:rPr>
              <a:t>P</a:t>
            </a:r>
            <a:r>
              <a:rPr lang="en-US" sz="4000" dirty="0" err="1" smtClean="0">
                <a:solidFill>
                  <a:srgbClr val="525252"/>
                </a:solidFill>
                <a:latin typeface="Montserrat"/>
              </a:rPr>
              <a:t>rojekt</a:t>
            </a:r>
            <a:r>
              <a:rPr lang="en-US" sz="4000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GrowZ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–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podpořit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studenty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,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kteří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mají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hlubší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zájem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o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nějaký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konkrétní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obor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či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konkrétní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studijní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oblast -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externí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mentoři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=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naši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absolventi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, Yoda Mentorship,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Troufni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smtClean="0">
                <a:solidFill>
                  <a:srgbClr val="525252"/>
                </a:solidFill>
                <a:latin typeface="Montserrat"/>
              </a:rPr>
              <a:t>SI</a:t>
            </a:r>
            <a:endParaRPr lang="en-US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>
              <a:lnSpc>
                <a:spcPts val="3629"/>
              </a:lnSpc>
              <a:spcAft>
                <a:spcPts val="2400"/>
              </a:spcAft>
              <a:buFont typeface="Arial"/>
              <a:buChar char="•"/>
            </a:pP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Individuální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– 1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na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1, F2F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nebo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smtClean="0">
                <a:solidFill>
                  <a:srgbClr val="525252"/>
                </a:solidFill>
                <a:latin typeface="Montserrat"/>
              </a:rPr>
              <a:t>online</a:t>
            </a:r>
            <a:endParaRPr lang="cs-CZ" sz="4000" dirty="0" smtClean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>
              <a:lnSpc>
                <a:spcPts val="3629"/>
              </a:lnSpc>
              <a:spcAft>
                <a:spcPts val="2400"/>
              </a:spcAft>
              <a:buFont typeface="Arial"/>
              <a:buChar char="•"/>
            </a:pPr>
            <a:r>
              <a:rPr lang="en-US" sz="4000" dirty="0" err="1" smtClean="0">
                <a:solidFill>
                  <a:srgbClr val="525252"/>
                </a:solidFill>
                <a:latin typeface="Montserrat"/>
              </a:rPr>
              <a:t>Skupinový</a:t>
            </a:r>
            <a:r>
              <a:rPr lang="en-US" sz="4000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–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UnderZ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–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divadelní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kroužek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smtClean="0">
                <a:solidFill>
                  <a:srgbClr val="525252"/>
                </a:solidFill>
                <a:latin typeface="Montserrat"/>
              </a:rPr>
              <a:t>+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 školní parlament</a:t>
            </a:r>
            <a:endParaRPr lang="en-US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>
              <a:lnSpc>
                <a:spcPts val="3629"/>
              </a:lnSpc>
              <a:spcAft>
                <a:spcPts val="2400"/>
              </a:spcAft>
              <a:buFont typeface="Arial"/>
              <a:buChar char="•"/>
            </a:pP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S</a:t>
            </a:r>
            <a:r>
              <a:rPr lang="en-US" sz="4000" dirty="0" err="1" smtClean="0">
                <a:solidFill>
                  <a:srgbClr val="525252"/>
                </a:solidFill>
                <a:latin typeface="Montserrat"/>
              </a:rPr>
              <a:t>kupina</a:t>
            </a:r>
            <a:r>
              <a:rPr lang="en-US" sz="4000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studentů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a mentor -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např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. </a:t>
            </a:r>
            <a:r>
              <a:rPr lang="en-US" sz="4000" dirty="0" err="1" smtClean="0">
                <a:solidFill>
                  <a:srgbClr val="525252"/>
                </a:solidFill>
                <a:latin typeface="Montserrat"/>
              </a:rPr>
              <a:t>Jazyky</a:t>
            </a:r>
            <a:endParaRPr lang="cs-CZ" sz="4000" dirty="0" smtClean="0">
              <a:solidFill>
                <a:srgbClr val="525252"/>
              </a:solidFill>
              <a:latin typeface="Montserrat"/>
            </a:endParaRPr>
          </a:p>
          <a:p>
            <a:pPr marL="343703" lvl="1" algn="just">
              <a:lnSpc>
                <a:spcPts val="3629"/>
              </a:lnSpc>
              <a:spcAft>
                <a:spcPts val="2400"/>
              </a:spcAft>
            </a:pPr>
            <a:endParaRPr lang="en-US" sz="4000" dirty="0">
              <a:solidFill>
                <a:srgbClr val="525252"/>
              </a:solidFill>
              <a:latin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3056036" y="-1337306"/>
            <a:ext cx="3631257" cy="3295366"/>
          </a:xfrm>
          <a:custGeom>
            <a:avLst/>
            <a:gdLst/>
            <a:ahLst/>
            <a:cxnLst/>
            <a:rect l="l" t="t" r="r" b="b"/>
            <a:pathLst>
              <a:path w="3631257" h="3295366">
                <a:moveTo>
                  <a:pt x="0" y="0"/>
                </a:moveTo>
                <a:lnTo>
                  <a:pt x="3631257" y="0"/>
                </a:lnTo>
                <a:lnTo>
                  <a:pt x="3631257" y="3295366"/>
                </a:lnTo>
                <a:lnTo>
                  <a:pt x="0" y="3295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73020" y="6331227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3735" y="9486900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23674">
            <a:off x="-2838677" y="2611323"/>
            <a:ext cx="2560420" cy="4376648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0760" y="8800526"/>
            <a:ext cx="2762357" cy="4565879"/>
          </a:xfrm>
          <a:custGeom>
            <a:avLst/>
            <a:gdLst/>
            <a:ahLst/>
            <a:cxnLst/>
            <a:rect l="l" t="t" r="r" b="b"/>
            <a:pathLst>
              <a:path w="2762357" h="4565879">
                <a:moveTo>
                  <a:pt x="0" y="0"/>
                </a:moveTo>
                <a:lnTo>
                  <a:pt x="2762358" y="0"/>
                </a:lnTo>
                <a:lnTo>
                  <a:pt x="2762358" y="4565880"/>
                </a:lnTo>
                <a:lnTo>
                  <a:pt x="0" y="45658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501939" y="469125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42949" y="952500"/>
            <a:ext cx="10503968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cs-CZ" sz="4800" dirty="0">
                <a:solidFill>
                  <a:srgbClr val="C00000"/>
                </a:solidFill>
                <a:latin typeface="Montserrat Medium" panose="020B0604020202020204" charset="-18"/>
              </a:rPr>
              <a:t>PRÁCE SE SILNÝMI STRÁNKAMI</a:t>
            </a:r>
            <a:endParaRPr lang="en-US" sz="4800" dirty="0">
              <a:solidFill>
                <a:srgbClr val="C00000"/>
              </a:solidFill>
              <a:latin typeface="Montserrat Medium" panose="020B0604020202020204" charset="-18"/>
            </a:endParaRPr>
          </a:p>
          <a:p>
            <a:pPr algn="ctr">
              <a:lnSpc>
                <a:spcPts val="4560"/>
              </a:lnSpc>
            </a:pPr>
            <a:endParaRPr lang="en-US" sz="4000" dirty="0">
              <a:solidFill>
                <a:srgbClr val="525252"/>
              </a:solidFill>
              <a:latin typeface="Montserrat Bold"/>
            </a:endParaRPr>
          </a:p>
          <a:p>
            <a:pPr marL="0" lvl="0" indent="0" algn="ctr">
              <a:lnSpc>
                <a:spcPts val="4218"/>
              </a:lnSpc>
              <a:spcBef>
                <a:spcPct val="0"/>
              </a:spcBef>
            </a:pPr>
            <a:endParaRPr lang="en-US" sz="4000" dirty="0">
              <a:solidFill>
                <a:srgbClr val="525252"/>
              </a:solidFill>
              <a:latin typeface="Montserra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24000" y="2317327"/>
            <a:ext cx="14420199" cy="7809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7406" lvl="1" indent="-343703" algn="just">
              <a:lnSpc>
                <a:spcPts val="3629"/>
              </a:lnSpc>
              <a:spcAft>
                <a:spcPts val="2400"/>
              </a:spcAft>
              <a:buFont typeface="Arial"/>
              <a:buChar char="•"/>
            </a:pPr>
            <a:r>
              <a:rPr lang="cs-CZ" sz="4000" dirty="0">
                <a:solidFill>
                  <a:srgbClr val="525252"/>
                </a:solidFill>
                <a:latin typeface="Montserrat"/>
              </a:rPr>
              <a:t>Akcent na to, aby si studenti vybrali, kam budou směřovat energii a nesnažili se být skvělí ve všem – není udržitelné!</a:t>
            </a:r>
          </a:p>
          <a:p>
            <a:pPr marL="687406" lvl="1" indent="-343703" algn="just">
              <a:lnSpc>
                <a:spcPts val="3629"/>
              </a:lnSpc>
              <a:spcAft>
                <a:spcPts val="2400"/>
              </a:spcAft>
              <a:buFont typeface="Arial"/>
              <a:buChar char="•"/>
            </a:pP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S</a:t>
            </a:r>
            <a:r>
              <a:rPr lang="en-US" sz="4000" dirty="0" err="1" smtClean="0">
                <a:solidFill>
                  <a:srgbClr val="525252"/>
                </a:solidFill>
                <a:latin typeface="Montserrat"/>
              </a:rPr>
              <a:t>ebepoznání</a:t>
            </a:r>
            <a:r>
              <a:rPr lang="en-US" sz="4000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-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hlubší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porozumění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potenciálu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a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úskalím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akceptace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-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využívání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a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rozvoj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ve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prospěch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vlastní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i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ostatních</a:t>
            </a:r>
            <a:endParaRPr lang="en-US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>
              <a:lnSpc>
                <a:spcPts val="3629"/>
              </a:lnSpc>
              <a:spcAft>
                <a:spcPts val="2400"/>
              </a:spcAft>
              <a:buFont typeface="Arial"/>
              <a:buChar char="•"/>
            </a:pP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P</a:t>
            </a:r>
            <a:r>
              <a:rPr lang="en-US" sz="4000" dirty="0" err="1" smtClean="0">
                <a:solidFill>
                  <a:srgbClr val="525252"/>
                </a:solidFill>
                <a:latin typeface="Montserrat"/>
              </a:rPr>
              <a:t>oužívané</a:t>
            </a:r>
            <a:r>
              <a:rPr lang="en-US" sz="4000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přístupy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: VIA - Values in Action, Talent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Kompas</a:t>
            </a:r>
            <a:endParaRPr lang="en-US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>
              <a:lnSpc>
                <a:spcPts val="3629"/>
              </a:lnSpc>
              <a:spcBef>
                <a:spcPct val="0"/>
              </a:spcBef>
              <a:spcAft>
                <a:spcPts val="2400"/>
              </a:spcAft>
              <a:buFont typeface="Arial"/>
              <a:buChar char="•"/>
            </a:pP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V</a:t>
            </a:r>
            <a:r>
              <a:rPr lang="en-US" sz="4000" dirty="0" err="1" smtClean="0">
                <a:solidFill>
                  <a:srgbClr val="525252"/>
                </a:solidFill>
                <a:latin typeface="Montserrat"/>
              </a:rPr>
              <a:t>olitelný</a:t>
            </a:r>
            <a:r>
              <a:rPr lang="en-US" sz="4000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seminář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Open Space</a:t>
            </a:r>
            <a:endParaRPr lang="cs-CZ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>
              <a:lnSpc>
                <a:spcPts val="3629"/>
              </a:lnSpc>
              <a:spcBef>
                <a:spcPct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4000" dirty="0">
                <a:solidFill>
                  <a:srgbClr val="525252"/>
                </a:solidFill>
                <a:latin typeface="Montserrat"/>
              </a:rPr>
              <a:t>ORP -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osobní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rozvojový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plán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p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ro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nadané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i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4000" dirty="0" err="1">
                <a:solidFill>
                  <a:srgbClr val="525252"/>
                </a:solidFill>
                <a:latin typeface="Montserrat"/>
              </a:rPr>
              <a:t>aktivní</a:t>
            </a:r>
            <a:r>
              <a:rPr lang="en-US" sz="4000" dirty="0">
                <a:solidFill>
                  <a:srgbClr val="525252"/>
                </a:solidFill>
                <a:latin typeface="Montserrat"/>
              </a:rPr>
              <a:t> student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y</a:t>
            </a:r>
          </a:p>
          <a:p>
            <a:pPr marL="687406" lvl="1" indent="-343703" algn="just">
              <a:lnSpc>
                <a:spcPts val="3629"/>
              </a:lnSpc>
              <a:spcBef>
                <a:spcPct val="0"/>
              </a:spcBef>
              <a:spcAft>
                <a:spcPts val="2400"/>
              </a:spcAft>
              <a:buFont typeface="Arial"/>
              <a:buChar char="•"/>
            </a:pP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Nasměrování a rozvoj x prostor</a:t>
            </a:r>
            <a:endParaRPr lang="cs-CZ" sz="4000" dirty="0">
              <a:solidFill>
                <a:srgbClr val="525252"/>
              </a:solidFill>
              <a:latin typeface="Montserrat"/>
            </a:endParaRPr>
          </a:p>
          <a:p>
            <a:pPr marL="457200" lvl="0" indent="-457200" algn="just">
              <a:lnSpc>
                <a:spcPts val="330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52525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482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72197" y="-4824191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75259" y="112470"/>
            <a:ext cx="14774235" cy="169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720"/>
              </a:lnSpc>
              <a:spcBef>
                <a:spcPct val="0"/>
              </a:spcBef>
            </a:pPr>
            <a:r>
              <a:rPr lang="cs-CZ" sz="4800" dirty="0" smtClean="0">
                <a:solidFill>
                  <a:srgbClr val="C00000"/>
                </a:solidFill>
                <a:latin typeface="Montserrat Medium" panose="020B0604020202020204" charset="-18"/>
              </a:rPr>
              <a:t>CO DĚLÁME, KDYŽ SE NĚKDO HROUTÍ…</a:t>
            </a:r>
            <a:endParaRPr lang="en-US" sz="4800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75259" y="2324100"/>
            <a:ext cx="4765505" cy="7407455"/>
            <a:chOff x="0" y="0"/>
            <a:chExt cx="1255112" cy="17446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55112" cy="1744610"/>
            </a:xfrm>
            <a:custGeom>
              <a:avLst/>
              <a:gdLst/>
              <a:ahLst/>
              <a:cxnLst/>
              <a:rect l="l" t="t" r="r" b="b"/>
              <a:pathLst>
                <a:path w="1255112" h="1744610">
                  <a:moveTo>
                    <a:pt x="82853" y="0"/>
                  </a:moveTo>
                  <a:lnTo>
                    <a:pt x="1172259" y="0"/>
                  </a:lnTo>
                  <a:cubicBezTo>
                    <a:pt x="1194233" y="0"/>
                    <a:pt x="1215307" y="8729"/>
                    <a:pt x="1230845" y="24267"/>
                  </a:cubicBezTo>
                  <a:cubicBezTo>
                    <a:pt x="1246383" y="39805"/>
                    <a:pt x="1255112" y="60879"/>
                    <a:pt x="1255112" y="82853"/>
                  </a:cubicBezTo>
                  <a:lnTo>
                    <a:pt x="1255112" y="1661757"/>
                  </a:lnTo>
                  <a:cubicBezTo>
                    <a:pt x="1255112" y="1683731"/>
                    <a:pt x="1246383" y="1704805"/>
                    <a:pt x="1230845" y="1720343"/>
                  </a:cubicBezTo>
                  <a:cubicBezTo>
                    <a:pt x="1215307" y="1735881"/>
                    <a:pt x="1194233" y="1744610"/>
                    <a:pt x="1172259" y="1744610"/>
                  </a:cubicBezTo>
                  <a:lnTo>
                    <a:pt x="82853" y="1744610"/>
                  </a:lnTo>
                  <a:cubicBezTo>
                    <a:pt x="60879" y="1744610"/>
                    <a:pt x="39805" y="1735881"/>
                    <a:pt x="24267" y="1720343"/>
                  </a:cubicBezTo>
                  <a:cubicBezTo>
                    <a:pt x="8729" y="1704805"/>
                    <a:pt x="0" y="1683731"/>
                    <a:pt x="0" y="1661757"/>
                  </a:cubicBezTo>
                  <a:lnTo>
                    <a:pt x="0" y="82853"/>
                  </a:lnTo>
                  <a:cubicBezTo>
                    <a:pt x="0" y="60879"/>
                    <a:pt x="8729" y="39805"/>
                    <a:pt x="24267" y="24267"/>
                  </a:cubicBezTo>
                  <a:cubicBezTo>
                    <a:pt x="39805" y="8729"/>
                    <a:pt x="60879" y="0"/>
                    <a:pt x="82853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1255112" cy="1735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07293" y="3189126"/>
            <a:ext cx="2660562" cy="498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endParaRPr lang="en-US" sz="2999" spc="95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33667" y="2618234"/>
            <a:ext cx="3541527" cy="713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199"/>
              </a:lnSpc>
              <a:spcBef>
                <a:spcPct val="0"/>
              </a:spcBef>
            </a:pPr>
            <a:r>
              <a:rPr lang="cs-CZ" sz="2400" spc="95" dirty="0" smtClean="0">
                <a:solidFill>
                  <a:srgbClr val="000000"/>
                </a:solidFill>
                <a:latin typeface="Montserrat Bold"/>
              </a:rPr>
              <a:t>NA INDIVIDUÁLNÍ KONZULTACI v </a:t>
            </a:r>
            <a:r>
              <a:rPr lang="en-US" sz="2400" spc="95" dirty="0">
                <a:solidFill>
                  <a:srgbClr val="000000"/>
                </a:solidFill>
                <a:latin typeface="Montserrat Bold"/>
              </a:rPr>
              <a:t>OSV</a:t>
            </a:r>
          </a:p>
          <a:p>
            <a:pPr algn="ctr">
              <a:lnSpc>
                <a:spcPts val="3109"/>
              </a:lnSpc>
            </a:pPr>
            <a:endParaRPr lang="cs-CZ" sz="2045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2887"/>
              </a:lnSpc>
            </a:pPr>
            <a:r>
              <a:rPr lang="cs-CZ" spc="60" dirty="0">
                <a:solidFill>
                  <a:srgbClr val="000000"/>
                </a:solidFill>
                <a:latin typeface="Montserrat Medium"/>
              </a:rPr>
              <a:t>DOPORUČENÍ NA NÁVŠTĚVU ŠKOLNÍHO PSYCHOLOGA</a:t>
            </a:r>
          </a:p>
          <a:p>
            <a:pPr algn="ctr">
              <a:lnSpc>
                <a:spcPts val="2887"/>
              </a:lnSpc>
            </a:pPr>
            <a:r>
              <a:rPr lang="cs-CZ" spc="60" dirty="0">
                <a:solidFill>
                  <a:srgbClr val="000000"/>
                </a:solidFill>
                <a:latin typeface="Montserrat Medium"/>
              </a:rPr>
              <a:t>NABÍDKA, </a:t>
            </a:r>
            <a:r>
              <a:rPr lang="cs-CZ" spc="60" dirty="0" smtClean="0">
                <a:solidFill>
                  <a:srgbClr val="000000"/>
                </a:solidFill>
                <a:latin typeface="Montserrat Medium"/>
              </a:rPr>
              <a:t>MOŽNÝ </a:t>
            </a:r>
            <a:r>
              <a:rPr lang="cs-CZ" spc="60" dirty="0">
                <a:solidFill>
                  <a:srgbClr val="000000"/>
                </a:solidFill>
                <a:latin typeface="Montserrat Medium"/>
              </a:rPr>
              <a:t>DOPROVOD, </a:t>
            </a:r>
            <a:r>
              <a:rPr lang="cs-CZ" spc="60" dirty="0" smtClean="0">
                <a:solidFill>
                  <a:srgbClr val="000000"/>
                </a:solidFill>
                <a:latin typeface="Montserrat Medium"/>
              </a:rPr>
              <a:t>PROPOJENÍ – INICIOVÁNÍ KONTAKTU </a:t>
            </a:r>
            <a:endParaRPr lang="cs-CZ" spc="60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2887"/>
              </a:lnSpc>
            </a:pPr>
            <a:endParaRPr lang="cs-CZ" spc="60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2887"/>
              </a:lnSpc>
            </a:pPr>
            <a:r>
              <a:rPr lang="cs-CZ" spc="60" dirty="0">
                <a:solidFill>
                  <a:srgbClr val="000000"/>
                </a:solidFill>
                <a:latin typeface="Montserrat Medium"/>
              </a:rPr>
              <a:t>PŘI ODMÍTNUTÍ NABÍDKA DALŠÍ PODPŮRNÉ SLUŽBY</a:t>
            </a:r>
          </a:p>
          <a:p>
            <a:pPr algn="ctr">
              <a:lnSpc>
                <a:spcPts val="2887"/>
              </a:lnSpc>
            </a:pPr>
            <a:r>
              <a:rPr lang="cs-CZ" spc="60" dirty="0">
                <a:solidFill>
                  <a:srgbClr val="000000"/>
                </a:solidFill>
                <a:latin typeface="Montserrat Medium"/>
              </a:rPr>
              <a:t>LINKA BEZPEČÍ, APLIKACE – CALMIO, NEPANIKAŘ, CHAT, KRIZOVÉ CENTRUM… </a:t>
            </a:r>
            <a:endParaRPr lang="en-US" spc="60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endParaRPr lang="en-US" sz="2045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endParaRPr lang="en-US" sz="2045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endParaRPr lang="en-US" sz="2045" spc="65" dirty="0">
              <a:solidFill>
                <a:srgbClr val="000000"/>
              </a:solidFill>
              <a:latin typeface="Montserrat Mediu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248054" y="2464006"/>
            <a:ext cx="4621635" cy="7367012"/>
            <a:chOff x="0" y="0"/>
            <a:chExt cx="1217221" cy="17446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7221" cy="1744610"/>
            </a:xfrm>
            <a:custGeom>
              <a:avLst/>
              <a:gdLst/>
              <a:ahLst/>
              <a:cxnLst/>
              <a:rect l="l" t="t" r="r" b="b"/>
              <a:pathLst>
                <a:path w="1217221" h="1744610">
                  <a:moveTo>
                    <a:pt x="85433" y="0"/>
                  </a:moveTo>
                  <a:lnTo>
                    <a:pt x="1131788" y="0"/>
                  </a:lnTo>
                  <a:cubicBezTo>
                    <a:pt x="1154446" y="0"/>
                    <a:pt x="1176176" y="9001"/>
                    <a:pt x="1192198" y="25023"/>
                  </a:cubicBezTo>
                  <a:cubicBezTo>
                    <a:pt x="1208220" y="41044"/>
                    <a:pt x="1217221" y="62774"/>
                    <a:pt x="1217221" y="85433"/>
                  </a:cubicBezTo>
                  <a:lnTo>
                    <a:pt x="1217221" y="1659178"/>
                  </a:lnTo>
                  <a:cubicBezTo>
                    <a:pt x="1217221" y="1681836"/>
                    <a:pt x="1208220" y="1703566"/>
                    <a:pt x="1192198" y="1719588"/>
                  </a:cubicBezTo>
                  <a:cubicBezTo>
                    <a:pt x="1176176" y="1735609"/>
                    <a:pt x="1154446" y="1744610"/>
                    <a:pt x="1131788" y="1744610"/>
                  </a:cubicBezTo>
                  <a:lnTo>
                    <a:pt x="85433" y="1744610"/>
                  </a:lnTo>
                  <a:cubicBezTo>
                    <a:pt x="38249" y="1744610"/>
                    <a:pt x="0" y="1706361"/>
                    <a:pt x="0" y="1659178"/>
                  </a:cubicBezTo>
                  <a:lnTo>
                    <a:pt x="0" y="85433"/>
                  </a:lnTo>
                  <a:cubicBezTo>
                    <a:pt x="0" y="38249"/>
                    <a:pt x="38249" y="0"/>
                    <a:pt x="85433" y="0"/>
                  </a:cubicBezTo>
                  <a:close/>
                </a:path>
              </a:pathLst>
            </a:custGeom>
            <a:solidFill>
              <a:srgbClr val="F7BB9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1217221" cy="1735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774028" y="2464006"/>
            <a:ext cx="3056593" cy="1037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cs-CZ" sz="2400" spc="95" dirty="0">
                <a:solidFill>
                  <a:srgbClr val="000000"/>
                </a:solidFill>
                <a:latin typeface="Montserrat Bold"/>
              </a:rPr>
              <a:t>ŠKOLNÍ </a:t>
            </a:r>
            <a:r>
              <a:rPr lang="cs-CZ" sz="2400" spc="95" dirty="0" smtClean="0">
                <a:solidFill>
                  <a:srgbClr val="000000"/>
                </a:solidFill>
                <a:latin typeface="Montserrat Bold"/>
              </a:rPr>
              <a:t>PSYCHOLOG</a:t>
            </a:r>
            <a:endParaRPr lang="en-US" sz="2400" spc="95" dirty="0">
              <a:solidFill>
                <a:srgbClr val="000000"/>
              </a:solidFill>
              <a:latin typeface="Montserrat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2420981" y="2404764"/>
            <a:ext cx="4458408" cy="7327565"/>
            <a:chOff x="0" y="0"/>
            <a:chExt cx="1174231" cy="16801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74231" cy="1680130"/>
            </a:xfrm>
            <a:custGeom>
              <a:avLst/>
              <a:gdLst/>
              <a:ahLst/>
              <a:cxnLst/>
              <a:rect l="l" t="t" r="r" b="b"/>
              <a:pathLst>
                <a:path w="1174231" h="1680130">
                  <a:moveTo>
                    <a:pt x="88560" y="0"/>
                  </a:moveTo>
                  <a:lnTo>
                    <a:pt x="1085671" y="0"/>
                  </a:lnTo>
                  <a:cubicBezTo>
                    <a:pt x="1134581" y="0"/>
                    <a:pt x="1174231" y="39650"/>
                    <a:pt x="1174231" y="88560"/>
                  </a:cubicBezTo>
                  <a:lnTo>
                    <a:pt x="1174231" y="1591570"/>
                  </a:lnTo>
                  <a:cubicBezTo>
                    <a:pt x="1174231" y="1640480"/>
                    <a:pt x="1134581" y="1680130"/>
                    <a:pt x="1085671" y="1680130"/>
                  </a:cubicBezTo>
                  <a:lnTo>
                    <a:pt x="88560" y="1680130"/>
                  </a:lnTo>
                  <a:cubicBezTo>
                    <a:pt x="65073" y="1680130"/>
                    <a:pt x="42547" y="1670799"/>
                    <a:pt x="25939" y="1654191"/>
                  </a:cubicBezTo>
                  <a:cubicBezTo>
                    <a:pt x="9330" y="1637583"/>
                    <a:pt x="0" y="1615057"/>
                    <a:pt x="0" y="1591570"/>
                  </a:cubicBezTo>
                  <a:lnTo>
                    <a:pt x="0" y="88560"/>
                  </a:lnTo>
                  <a:cubicBezTo>
                    <a:pt x="0" y="39650"/>
                    <a:pt x="39650" y="0"/>
                    <a:pt x="88560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1174231" cy="1670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658511" y="2618234"/>
            <a:ext cx="382210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cs-CZ" sz="2400" spc="95" dirty="0" smtClean="0">
                <a:solidFill>
                  <a:srgbClr val="000000"/>
                </a:solidFill>
                <a:latin typeface="Montserrat Bold"/>
              </a:rPr>
              <a:t>AKUTKY V PRŮBĚHU JAKÉKOLIV HODINY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75976" y="3885948"/>
            <a:ext cx="4114800" cy="5578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cs-CZ" sz="1899" spc="60" dirty="0" smtClean="0">
                <a:solidFill>
                  <a:srgbClr val="000000"/>
                </a:solidFill>
                <a:latin typeface="Montserrat"/>
              </a:rPr>
              <a:t>ŠPP POHOTOVOSTNÍ TELEFON – VOLÁ VYUČUJÍCÍ A STUDENT JDE ZA ŠKOLNÍM </a:t>
            </a:r>
            <a:r>
              <a:rPr lang="cs-CZ" sz="1899" b="1" spc="60" dirty="0" smtClean="0">
                <a:solidFill>
                  <a:srgbClr val="000000"/>
                </a:solidFill>
                <a:latin typeface="Montserrat"/>
              </a:rPr>
              <a:t>PSYCHOLOGEM</a:t>
            </a:r>
          </a:p>
          <a:p>
            <a:pPr algn="ctr">
              <a:lnSpc>
                <a:spcPts val="2887"/>
              </a:lnSpc>
            </a:pPr>
            <a:r>
              <a:rPr lang="cs-CZ" sz="1899" spc="60" dirty="0" smtClean="0">
                <a:solidFill>
                  <a:srgbClr val="000000"/>
                </a:solidFill>
                <a:latin typeface="Montserrat"/>
              </a:rPr>
              <a:t>NEBO</a:t>
            </a:r>
            <a:r>
              <a:rPr lang="cs-CZ" sz="1899" b="1" spc="60" dirty="0" smtClean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algn="ctr">
              <a:lnSpc>
                <a:spcPts val="2887"/>
              </a:lnSpc>
            </a:pPr>
            <a:r>
              <a:rPr lang="cs-CZ" sz="1899" b="1" spc="60" dirty="0" smtClean="0">
                <a:solidFill>
                  <a:srgbClr val="000000"/>
                </a:solidFill>
                <a:latin typeface="Montserrat"/>
              </a:rPr>
              <a:t>PREVENTISTOU</a:t>
            </a:r>
          </a:p>
          <a:p>
            <a:pPr algn="ctr">
              <a:lnSpc>
                <a:spcPts val="2887"/>
              </a:lnSpc>
            </a:pPr>
            <a:r>
              <a:rPr lang="cs-CZ" sz="1899" spc="60" dirty="0" smtClean="0">
                <a:solidFill>
                  <a:srgbClr val="000000"/>
                </a:solidFill>
                <a:latin typeface="Montserrat"/>
              </a:rPr>
              <a:t>NEBO</a:t>
            </a:r>
          </a:p>
          <a:p>
            <a:pPr algn="ctr">
              <a:lnSpc>
                <a:spcPts val="2887"/>
              </a:lnSpc>
            </a:pPr>
            <a:r>
              <a:rPr lang="cs-CZ" sz="1899" b="1" spc="60" dirty="0" smtClean="0">
                <a:solidFill>
                  <a:srgbClr val="000000"/>
                </a:solidFill>
                <a:latin typeface="Montserrat"/>
              </a:rPr>
              <a:t>SOCIÁLNÍM PEDAGOGEM</a:t>
            </a:r>
          </a:p>
          <a:p>
            <a:pPr algn="ctr">
              <a:lnSpc>
                <a:spcPts val="2887"/>
              </a:lnSpc>
            </a:pPr>
            <a:endParaRPr lang="cs-CZ" sz="1899" b="1" spc="6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887"/>
              </a:lnSpc>
            </a:pPr>
            <a:r>
              <a:rPr lang="cs-CZ" sz="2000" spc="65" dirty="0">
                <a:solidFill>
                  <a:srgbClr val="000000"/>
                </a:solidFill>
                <a:latin typeface="Montserrat Medium"/>
              </a:rPr>
              <a:t>POKUD NENÍ DOSTUPNÝ – SEKRETARITÁT </a:t>
            </a:r>
            <a:r>
              <a:rPr lang="cs-CZ" sz="2000" spc="65" dirty="0" smtClean="0">
                <a:solidFill>
                  <a:srgbClr val="000000"/>
                </a:solidFill>
                <a:latin typeface="Montserrat Medium"/>
              </a:rPr>
              <a:t>ŠKOLY – KRABICE </a:t>
            </a:r>
            <a:endParaRPr lang="en-US" sz="2000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2887"/>
              </a:lnSpc>
            </a:pPr>
            <a:r>
              <a:rPr lang="cs-CZ" sz="1899" spc="60" dirty="0" smtClean="0">
                <a:solidFill>
                  <a:srgbClr val="000000"/>
                </a:solidFill>
                <a:latin typeface="Montserrat"/>
              </a:rPr>
              <a:t>V AKUTNÍM PŘÍPADĚ SE VOLÁ SANITKA, RODIČE</a:t>
            </a:r>
            <a:endParaRPr lang="en-US" sz="1899" spc="60" dirty="0" smtClean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714541" y="4916939"/>
            <a:ext cx="3495485" cy="339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 Medium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498784" y="3688109"/>
            <a:ext cx="3926997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9"/>
              </a:lnSpc>
            </a:pPr>
            <a:r>
              <a:rPr lang="cs-CZ" sz="1758" spc="65" dirty="0" smtClean="0">
                <a:solidFill>
                  <a:srgbClr val="000000"/>
                </a:solidFill>
                <a:latin typeface="Montserrat Medium"/>
              </a:rPr>
              <a:t>PŘEDSTAVUJE SE V HODINÁCH OSC V ZÁŘÍ</a:t>
            </a:r>
          </a:p>
          <a:p>
            <a:pPr algn="ctr">
              <a:lnSpc>
                <a:spcPts val="3109"/>
              </a:lnSpc>
            </a:pPr>
            <a:endParaRPr lang="cs-CZ" sz="1758" spc="65" dirty="0" smtClean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r>
              <a:rPr lang="cs-CZ" sz="1758" spc="65" dirty="0" smtClean="0">
                <a:solidFill>
                  <a:srgbClr val="000000"/>
                </a:solidFill>
                <a:latin typeface="Montserrat Medium"/>
              </a:rPr>
              <a:t>LZE </a:t>
            </a:r>
            <a:r>
              <a:rPr lang="cs-CZ" sz="1758" spc="65" dirty="0">
                <a:solidFill>
                  <a:srgbClr val="000000"/>
                </a:solidFill>
                <a:latin typeface="Montserrat Medium"/>
              </a:rPr>
              <a:t>ZAJÍT KDYKOLIV V PRŮBĚHU VYUČOVÁNÍ - PŘEDEM SE DOMLUVIT, JEDNORÁZOVĚ I </a:t>
            </a:r>
            <a:r>
              <a:rPr lang="cs-CZ" sz="1758" spc="65" dirty="0" smtClean="0">
                <a:solidFill>
                  <a:srgbClr val="000000"/>
                </a:solidFill>
                <a:latin typeface="Montserrat Medium"/>
              </a:rPr>
              <a:t>DLOUHODOBĚ</a:t>
            </a:r>
          </a:p>
          <a:p>
            <a:pPr algn="ctr">
              <a:lnSpc>
                <a:spcPts val="3109"/>
              </a:lnSpc>
            </a:pPr>
            <a:endParaRPr lang="cs-CZ" sz="1758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r>
              <a:rPr lang="cs-CZ" sz="1758" spc="65" dirty="0">
                <a:solidFill>
                  <a:srgbClr val="000000"/>
                </a:solidFill>
                <a:latin typeface="Montserrat Medium"/>
              </a:rPr>
              <a:t>I AKUTNĚ – MÁME KRABICI  (špunty, </a:t>
            </a:r>
            <a:r>
              <a:rPr lang="cs-CZ" sz="1758" spc="65" dirty="0" err="1">
                <a:solidFill>
                  <a:srgbClr val="000000"/>
                </a:solidFill>
                <a:latin typeface="Montserrat Medium"/>
              </a:rPr>
              <a:t>čoko</a:t>
            </a:r>
            <a:r>
              <a:rPr lang="cs-CZ" sz="1758" spc="65" dirty="0">
                <a:solidFill>
                  <a:srgbClr val="000000"/>
                </a:solidFill>
                <a:latin typeface="Montserrat Medium"/>
              </a:rPr>
              <a:t>, míčky</a:t>
            </a:r>
            <a:r>
              <a:rPr lang="cs-CZ" sz="1758" spc="65" dirty="0" smtClean="0">
                <a:solidFill>
                  <a:srgbClr val="000000"/>
                </a:solidFill>
                <a:latin typeface="Montserrat Medium"/>
              </a:rPr>
              <a:t>, </a:t>
            </a:r>
            <a:r>
              <a:rPr lang="cs-CZ" sz="1758" spc="65" dirty="0">
                <a:solidFill>
                  <a:srgbClr val="000000"/>
                </a:solidFill>
                <a:latin typeface="Montserrat Medium"/>
              </a:rPr>
              <a:t>písek…), </a:t>
            </a:r>
          </a:p>
          <a:p>
            <a:pPr algn="ctr">
              <a:lnSpc>
                <a:spcPts val="3109"/>
              </a:lnSpc>
            </a:pPr>
            <a:r>
              <a:rPr lang="cs-CZ" sz="1758" spc="65" dirty="0">
                <a:solidFill>
                  <a:srgbClr val="000000"/>
                </a:solidFill>
                <a:latin typeface="Montserrat Medium"/>
              </a:rPr>
              <a:t>MOŽNÝ I DOPROVOD DO KRIZOVÉHO CENTRA (RIAPS)</a:t>
            </a:r>
          </a:p>
          <a:p>
            <a:pPr algn="ctr">
              <a:lnSpc>
                <a:spcPts val="3109"/>
              </a:lnSpc>
            </a:pPr>
            <a:r>
              <a:rPr lang="cs-CZ" sz="1758" spc="60" dirty="0">
                <a:solidFill>
                  <a:srgbClr val="000000"/>
                </a:solidFill>
                <a:latin typeface="Montserrat"/>
              </a:rPr>
              <a:t>V AKUTNÍM PŘÍPADĚ SE VOLÁ SANITKA, RODIČE</a:t>
            </a:r>
            <a:endParaRPr lang="en-US" sz="1758" spc="60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946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160356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-175096"/>
            <a:ext cx="7137410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834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C00000"/>
                </a:solidFill>
                <a:latin typeface="Montserrat Medium" panose="020B0604020202020204" charset="-18"/>
              </a:rPr>
              <a:t>FUNGOVÁNÍ ŠPP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6656" y="2171700"/>
            <a:ext cx="9277944" cy="9464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7680" lvl="1" indent="-313840" algn="l">
              <a:lnSpc>
                <a:spcPts val="407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7" dirty="0" err="1">
                <a:solidFill>
                  <a:srgbClr val="404040"/>
                </a:solidFill>
                <a:latin typeface="Montserrat Medium"/>
              </a:rPr>
              <a:t>p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ravidelné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setkávání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na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smtClean="0">
                <a:solidFill>
                  <a:srgbClr val="404040"/>
                </a:solidFill>
                <a:latin typeface="Montserrat Medium"/>
              </a:rPr>
              <a:t>2</a:t>
            </a:r>
            <a:r>
              <a:rPr lang="cs-CZ" sz="2907" u="none" strike="noStrike" dirty="0" smtClean="0">
                <a:solidFill>
                  <a:srgbClr val="404040"/>
                </a:solidFill>
                <a:latin typeface="Montserrat Medium"/>
              </a:rPr>
              <a:t>-3</a:t>
            </a:r>
            <a:r>
              <a:rPr lang="en-US" sz="2907" u="none" strike="noStrike" dirty="0" smtClean="0">
                <a:solidFill>
                  <a:srgbClr val="404040"/>
                </a:solidFill>
                <a:latin typeface="Montserrat Medium"/>
              </a:rPr>
              <a:t>h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týdně</a:t>
            </a:r>
            <a:endParaRPr lang="en-US" sz="2907" u="none" strike="noStrike" dirty="0">
              <a:solidFill>
                <a:srgbClr val="404040"/>
              </a:solidFill>
              <a:latin typeface="Montserrat Medium"/>
            </a:endParaRPr>
          </a:p>
          <a:p>
            <a:pPr marL="627680" lvl="1" indent="-313840" algn="l">
              <a:lnSpc>
                <a:spcPts val="407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složení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: </a:t>
            </a:r>
            <a:r>
              <a:rPr lang="cs-CZ" sz="2907" u="none" strike="noStrike" dirty="0" smtClean="0">
                <a:solidFill>
                  <a:srgbClr val="404040"/>
                </a:solidFill>
                <a:latin typeface="Montserrat Medium"/>
              </a:rPr>
              <a:t>(</a:t>
            </a:r>
            <a:r>
              <a:rPr lang="en-US" sz="2907" u="none" strike="noStrike" dirty="0" err="1" smtClean="0">
                <a:solidFill>
                  <a:srgbClr val="404040"/>
                </a:solidFill>
                <a:latin typeface="Montserrat Medium"/>
              </a:rPr>
              <a:t>ředitelka</a:t>
            </a:r>
            <a:r>
              <a:rPr lang="en-US" sz="2907" u="none" strike="noStrike" dirty="0" smtClean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 smtClean="0">
                <a:solidFill>
                  <a:srgbClr val="404040"/>
                </a:solidFill>
                <a:latin typeface="Montserrat Medium"/>
              </a:rPr>
              <a:t>školy</a:t>
            </a:r>
            <a:r>
              <a:rPr lang="cs-CZ" sz="2907" u="none" strike="noStrike" dirty="0" smtClean="0">
                <a:solidFill>
                  <a:srgbClr val="404040"/>
                </a:solidFill>
                <a:latin typeface="Montserrat Medium"/>
              </a:rPr>
              <a:t>)</a:t>
            </a:r>
            <a:r>
              <a:rPr lang="cs-CZ" sz="2907" dirty="0" smtClean="0">
                <a:solidFill>
                  <a:srgbClr val="404040"/>
                </a:solidFill>
                <a:latin typeface="Montserrat Medium"/>
              </a:rPr>
              <a:t>, </a:t>
            </a:r>
            <a:r>
              <a:rPr lang="en-US" sz="2907" u="none" strike="noStrike" dirty="0" err="1" smtClean="0">
                <a:solidFill>
                  <a:srgbClr val="404040"/>
                </a:solidFill>
                <a:latin typeface="Montserrat Medium"/>
              </a:rPr>
              <a:t>školní</a:t>
            </a:r>
            <a:r>
              <a:rPr lang="en-US" sz="2907" u="none" strike="noStrike" dirty="0" smtClean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psycholog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,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preventista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,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sociální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pedagog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,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výchovná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poradkyně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,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koordinátor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práce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s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nadanými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dětmi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,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vyučující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smtClean="0">
                <a:solidFill>
                  <a:srgbClr val="404040"/>
                </a:solidFill>
                <a:latin typeface="Montserrat Medium"/>
              </a:rPr>
              <a:t>OSV</a:t>
            </a:r>
            <a:r>
              <a:rPr lang="cs-CZ" sz="2907" u="none" strike="noStrike" dirty="0" smtClean="0">
                <a:solidFill>
                  <a:srgbClr val="404040"/>
                </a:solidFill>
                <a:latin typeface="Montserrat Medium"/>
              </a:rPr>
              <a:t>, asistent pedagoga</a:t>
            </a:r>
            <a:endParaRPr lang="en-US" sz="2907" u="none" strike="noStrike" dirty="0">
              <a:solidFill>
                <a:srgbClr val="404040"/>
              </a:solidFill>
              <a:latin typeface="Montserrat Medium"/>
            </a:endParaRPr>
          </a:p>
          <a:p>
            <a:pPr marL="627680" lvl="1" indent="-313840" algn="l">
              <a:lnSpc>
                <a:spcPts val="407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spolupráce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mezi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sebou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, s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učiteli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i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s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odborníky</a:t>
            </a:r>
            <a:endParaRPr lang="en-US" sz="2907" u="none" strike="noStrike" dirty="0">
              <a:solidFill>
                <a:srgbClr val="404040"/>
              </a:solidFill>
              <a:latin typeface="Montserrat Medium"/>
            </a:endParaRPr>
          </a:p>
          <a:p>
            <a:pPr marL="627680" lvl="1" indent="-313840" algn="l">
              <a:lnSpc>
                <a:spcPts val="407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práce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s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nadanými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i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ohroženými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>
                <a:solidFill>
                  <a:srgbClr val="404040"/>
                </a:solidFill>
                <a:latin typeface="Montserrat Medium"/>
              </a:rPr>
              <a:t>školním</a:t>
            </a:r>
            <a:r>
              <a:rPr lang="en-US" sz="2907" u="none" strike="noStrike" dirty="0">
                <a:solidFill>
                  <a:srgbClr val="404040"/>
                </a:solidFill>
                <a:latin typeface="Montserrat Medium"/>
              </a:rPr>
              <a:t> </a:t>
            </a:r>
            <a:r>
              <a:rPr lang="en-US" sz="2907" u="none" strike="noStrike" dirty="0" err="1" smtClean="0">
                <a:solidFill>
                  <a:srgbClr val="404040"/>
                </a:solidFill>
                <a:latin typeface="Montserrat Medium"/>
              </a:rPr>
              <a:t>neúspěchem</a:t>
            </a:r>
            <a:endParaRPr lang="cs-CZ" sz="2907" u="none" strike="noStrike" dirty="0" smtClean="0">
              <a:solidFill>
                <a:srgbClr val="404040"/>
              </a:solidFill>
              <a:latin typeface="Montserrat Medium"/>
            </a:endParaRPr>
          </a:p>
          <a:p>
            <a:pPr marL="627680" lvl="1" indent="-313840" algn="l">
              <a:lnSpc>
                <a:spcPts val="407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cs-CZ" sz="2907" dirty="0" smtClean="0">
                <a:solidFill>
                  <a:srgbClr val="404040"/>
                </a:solidFill>
                <a:latin typeface="Montserrat Medium"/>
              </a:rPr>
              <a:t>příprava akcí – Den pro duši, řešení aktuálních problémů, preventivních programů</a:t>
            </a:r>
          </a:p>
          <a:p>
            <a:pPr marL="627680" lvl="1" indent="-313840" algn="l">
              <a:lnSpc>
                <a:spcPts val="407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cs-CZ" sz="2907" dirty="0">
                <a:solidFill>
                  <a:srgbClr val="404040"/>
                </a:solidFill>
                <a:latin typeface="Montserrat Medium"/>
              </a:rPr>
              <a:t>d</a:t>
            </a:r>
            <a:r>
              <a:rPr lang="cs-CZ" sz="2907" dirty="0" smtClean="0">
                <a:solidFill>
                  <a:srgbClr val="404040"/>
                </a:solidFill>
                <a:latin typeface="Montserrat Medium"/>
              </a:rPr>
              <a:t>iskuse o podnětech od kolegů</a:t>
            </a:r>
          </a:p>
          <a:p>
            <a:pPr marL="627680" lvl="1" indent="-313840" algn="l">
              <a:lnSpc>
                <a:spcPts val="407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cs-CZ" sz="2907" dirty="0">
                <a:solidFill>
                  <a:srgbClr val="404040"/>
                </a:solidFill>
                <a:latin typeface="Montserrat Medium"/>
              </a:rPr>
              <a:t>š</a:t>
            </a:r>
            <a:r>
              <a:rPr lang="cs-CZ" sz="2907" dirty="0" smtClean="0">
                <a:solidFill>
                  <a:srgbClr val="404040"/>
                </a:solidFill>
                <a:latin typeface="Montserrat Medium"/>
              </a:rPr>
              <a:t>kolení pro rodiče v návaznosti na tř. schůzky</a:t>
            </a:r>
          </a:p>
          <a:p>
            <a:pPr marL="627680" lvl="1" indent="-313840" algn="l">
              <a:lnSpc>
                <a:spcPts val="407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cs-CZ" sz="2907" dirty="0" smtClean="0">
                <a:solidFill>
                  <a:srgbClr val="404040"/>
                </a:solidFill>
                <a:latin typeface="Montserrat Medium"/>
              </a:rPr>
              <a:t>školení pro pedagogy</a:t>
            </a:r>
          </a:p>
          <a:p>
            <a:pPr marL="313840" lvl="1" algn="l">
              <a:lnSpc>
                <a:spcPts val="4070"/>
              </a:lnSpc>
              <a:spcBef>
                <a:spcPct val="0"/>
              </a:spcBef>
            </a:pPr>
            <a:endParaRPr lang="cs-CZ" sz="2907" dirty="0" smtClean="0">
              <a:solidFill>
                <a:srgbClr val="404040"/>
              </a:solidFill>
              <a:latin typeface="Montserrat Medium"/>
            </a:endParaRPr>
          </a:p>
          <a:p>
            <a:pPr marL="627680" lvl="1" indent="-313840" algn="l">
              <a:lnSpc>
                <a:spcPts val="4070"/>
              </a:lnSpc>
              <a:spcBef>
                <a:spcPct val="0"/>
              </a:spcBef>
              <a:buFont typeface="Arial"/>
              <a:buChar char="•"/>
            </a:pPr>
            <a:endParaRPr lang="cs-CZ" sz="2907" u="none" strike="noStrike" dirty="0" smtClean="0">
              <a:solidFill>
                <a:srgbClr val="404040"/>
              </a:solidFill>
              <a:latin typeface="Montserrat Medium"/>
            </a:endParaRPr>
          </a:p>
          <a:p>
            <a:pPr marL="627680" lvl="1" indent="-313840" algn="l">
              <a:lnSpc>
                <a:spcPts val="4070"/>
              </a:lnSpc>
              <a:spcBef>
                <a:spcPct val="0"/>
              </a:spcBef>
              <a:buFont typeface="Arial"/>
              <a:buChar char="•"/>
            </a:pPr>
            <a:endParaRPr lang="en-US" sz="2907" u="none" strike="noStrike" dirty="0">
              <a:solidFill>
                <a:srgbClr val="404040"/>
              </a:solidFill>
              <a:latin typeface="Montserrat Medium"/>
            </a:endParaRPr>
          </a:p>
          <a:p>
            <a:pPr marL="0" lvl="0" indent="0" algn="l">
              <a:lnSpc>
                <a:spcPts val="3444"/>
              </a:lnSpc>
              <a:spcBef>
                <a:spcPct val="0"/>
              </a:spcBef>
            </a:pPr>
            <a:endParaRPr lang="en-US" sz="2907" u="none" strike="noStrike" dirty="0">
              <a:solidFill>
                <a:srgbClr val="404040"/>
              </a:solidFill>
              <a:latin typeface="Montserrat Medi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312942" y="1670737"/>
            <a:ext cx="7296106" cy="7295274"/>
            <a:chOff x="0" y="0"/>
            <a:chExt cx="6350013" cy="6349289"/>
          </a:xfrm>
        </p:grpSpPr>
        <p:sp>
          <p:nvSpPr>
            <p:cNvPr id="6" name="Freeform 6"/>
            <p:cNvSpPr/>
            <p:nvPr/>
          </p:nvSpPr>
          <p:spPr>
            <a:xfrm>
              <a:off x="-95250" y="-95136"/>
              <a:ext cx="6540526" cy="6539573"/>
            </a:xfrm>
            <a:custGeom>
              <a:avLst/>
              <a:gdLst/>
              <a:ahLst/>
              <a:cxnLst/>
              <a:rect l="l" t="t" r="r" b="b"/>
              <a:pathLst>
                <a:path w="6540526" h="6539573">
                  <a:moveTo>
                    <a:pt x="5684545" y="1101865"/>
                  </a:moveTo>
                  <a:cubicBezTo>
                    <a:pt x="5560365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8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6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9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8" y="6354331"/>
                  </a:lnTo>
                  <a:cubicBezTo>
                    <a:pt x="3926408" y="6539573"/>
                    <a:pt x="4336695" y="6429617"/>
                    <a:pt x="4521988" y="6108764"/>
                  </a:cubicBezTo>
                  <a:cubicBezTo>
                    <a:pt x="4646130" y="5893765"/>
                    <a:pt x="4871314" y="5773446"/>
                    <a:pt x="5102962" y="5773280"/>
                  </a:cubicBezTo>
                  <a:lnTo>
                    <a:pt x="5102911" y="5773192"/>
                  </a:lnTo>
                  <a:cubicBezTo>
                    <a:pt x="5334559" y="5773027"/>
                    <a:pt x="5559781" y="5652707"/>
                    <a:pt x="5683885" y="5437708"/>
                  </a:cubicBezTo>
                  <a:cubicBezTo>
                    <a:pt x="5745010" y="5331854"/>
                    <a:pt x="5774017" y="5216233"/>
                    <a:pt x="5773890" y="5102213"/>
                  </a:cubicBezTo>
                  <a:lnTo>
                    <a:pt x="5773979" y="5102289"/>
                  </a:lnTo>
                  <a:cubicBezTo>
                    <a:pt x="5774182" y="4878845"/>
                    <a:pt x="5886145" y="4661357"/>
                    <a:pt x="6087059" y="4534827"/>
                  </a:cubicBezTo>
                  <a:cubicBezTo>
                    <a:pt x="6195365" y="4477880"/>
                    <a:pt x="6289358" y="4390619"/>
                    <a:pt x="6355029" y="4276865"/>
                  </a:cubicBezTo>
                  <a:cubicBezTo>
                    <a:pt x="6479223" y="4061752"/>
                    <a:pt x="6470777" y="3806571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19"/>
                    <a:pt x="6355245" y="2934970"/>
                  </a:cubicBezTo>
                  <a:cubicBezTo>
                    <a:pt x="6540526" y="2614079"/>
                    <a:pt x="6430569" y="2203831"/>
                    <a:pt x="6109678" y="2018551"/>
                  </a:cubicBezTo>
                  <a:lnTo>
                    <a:pt x="6109627" y="2018500"/>
                  </a:lnTo>
                  <a:lnTo>
                    <a:pt x="6109754" y="2018462"/>
                  </a:lnTo>
                  <a:cubicBezTo>
                    <a:pt x="5910847" y="1903375"/>
                    <a:pt x="5776557" y="1689088"/>
                    <a:pt x="5774436" y="1443266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3"/>
              <a:stretch>
                <a:fillRect t="-25055" b="-25055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5400" y="800100"/>
            <a:ext cx="16154400" cy="8991600"/>
            <a:chOff x="0" y="0"/>
            <a:chExt cx="4182815" cy="2247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82815" cy="2247264"/>
            </a:xfrm>
            <a:custGeom>
              <a:avLst/>
              <a:gdLst/>
              <a:ahLst/>
              <a:cxnLst/>
              <a:rect l="l" t="t" r="r" b="b"/>
              <a:pathLst>
                <a:path w="4182815" h="2247264">
                  <a:moveTo>
                    <a:pt x="0" y="0"/>
                  </a:moveTo>
                  <a:lnTo>
                    <a:pt x="4182815" y="0"/>
                  </a:lnTo>
                  <a:lnTo>
                    <a:pt x="4182815" y="2247264"/>
                  </a:lnTo>
                  <a:lnTo>
                    <a:pt x="0" y="2247264"/>
                  </a:lnTo>
                  <a:close/>
                </a:path>
              </a:pathLst>
            </a:custGeom>
            <a:solidFill>
              <a:srgbClr val="F7BB9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82815" cy="2285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28800" y="2573914"/>
            <a:ext cx="14090354" cy="820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8664" lvl="1" indent="-294332">
              <a:lnSpc>
                <a:spcPts val="3817"/>
              </a:lnSpc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školní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psycholog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na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1,0 </a:t>
            </a:r>
            <a:r>
              <a:rPr lang="en-US" sz="2726" dirty="0" err="1" smtClean="0">
                <a:solidFill>
                  <a:srgbClr val="525252"/>
                </a:solidFill>
                <a:latin typeface="Montserrat Medium"/>
              </a:rPr>
              <a:t>úvazku</a:t>
            </a:r>
            <a:endParaRPr lang="cs-CZ" sz="2726" dirty="0" smtClean="0">
              <a:solidFill>
                <a:srgbClr val="525252"/>
              </a:solidFill>
              <a:latin typeface="Montserrat Medium"/>
            </a:endParaRPr>
          </a:p>
          <a:p>
            <a:pPr marL="588664" lvl="1" indent="-294332">
              <a:lnSpc>
                <a:spcPts val="3817"/>
              </a:lnSpc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726" dirty="0" err="1" smtClean="0">
                <a:solidFill>
                  <a:srgbClr val="525252"/>
                </a:solidFill>
                <a:latin typeface="Montserrat Medium"/>
              </a:rPr>
              <a:t>sociální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pedagog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na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1,0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úvazku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</a:p>
          <a:p>
            <a:pPr marL="588664" lvl="1" indent="-294332">
              <a:lnSpc>
                <a:spcPts val="3817"/>
              </a:lnSpc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adaptační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výjezd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na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začátku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roku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pro</a:t>
            </a: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 všechny 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1.ročníky</a:t>
            </a:r>
          </a:p>
          <a:p>
            <a:pPr marL="588664" lvl="1" indent="-294332">
              <a:lnSpc>
                <a:spcPts val="3817"/>
              </a:lnSpc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podpora pro t</a:t>
            </a:r>
            <a:r>
              <a:rPr lang="en-US" sz="2726" dirty="0" err="1" smtClean="0">
                <a:solidFill>
                  <a:srgbClr val="525252"/>
                </a:solidFill>
                <a:latin typeface="Montserrat Medium"/>
              </a:rPr>
              <a:t>řídnické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hodiny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a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práce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se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skupinou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,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pokud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se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něco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děje</a:t>
            </a:r>
            <a:endParaRPr lang="en-US" sz="2726" dirty="0">
              <a:solidFill>
                <a:srgbClr val="525252"/>
              </a:solidFill>
              <a:latin typeface="Montserrat Medium"/>
            </a:endParaRPr>
          </a:p>
          <a:p>
            <a:pPr marL="588664" lvl="1" indent="-294332">
              <a:lnSpc>
                <a:spcPts val="3817"/>
              </a:lnSpc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726" dirty="0" err="1" smtClean="0">
                <a:solidFill>
                  <a:srgbClr val="525252"/>
                </a:solidFill>
                <a:latin typeface="Montserrat Medium"/>
              </a:rPr>
              <a:t>vzdělávání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pro pedagogy 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(</a:t>
            </a: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např. 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Transgender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, OSV,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Práce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se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třídou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,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Emoční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sebeobrana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pro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učitele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,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Učení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,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Třídní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management</a:t>
            </a: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, Vysoce citlivé děti, </a:t>
            </a:r>
            <a:r>
              <a:rPr lang="cs-CZ" sz="2726" dirty="0" err="1" smtClean="0">
                <a:solidFill>
                  <a:srgbClr val="525252"/>
                </a:solidFill>
                <a:latin typeface="Montserrat Medium"/>
              </a:rPr>
              <a:t>Mentoring</a:t>
            </a: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, vyučující na přednáškách Dne pro duši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)</a:t>
            </a:r>
            <a:endParaRPr lang="en-US" sz="2726" dirty="0">
              <a:solidFill>
                <a:srgbClr val="525252"/>
              </a:solidFill>
              <a:latin typeface="Montserrat Medium"/>
            </a:endParaRPr>
          </a:p>
          <a:p>
            <a:pPr marL="588664" lvl="1" indent="-294332">
              <a:lnSpc>
                <a:spcPts val="3817"/>
              </a:lnSpc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pedagogická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konzultantka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-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supervize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pro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vyučující</a:t>
            </a:r>
            <a:endParaRPr lang="en-US" sz="2726" dirty="0">
              <a:solidFill>
                <a:srgbClr val="525252"/>
              </a:solidFill>
              <a:latin typeface="Montserrat Medium"/>
            </a:endParaRPr>
          </a:p>
          <a:p>
            <a:pPr marL="588664" lvl="1" indent="-294332">
              <a:lnSpc>
                <a:spcPts val="3817"/>
              </a:lnSpc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otevřenost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vedení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školy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k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řešení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problémů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-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komunikace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s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učiteli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i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studenty</a:t>
            </a:r>
            <a:endParaRPr lang="en-US" sz="2726" dirty="0">
              <a:solidFill>
                <a:srgbClr val="525252"/>
              </a:solidFill>
              <a:latin typeface="Montserrat Medium"/>
            </a:endParaRPr>
          </a:p>
          <a:p>
            <a:pPr marL="588664" lvl="1" indent="-294332">
              <a:lnSpc>
                <a:spcPts val="3817"/>
              </a:lnSpc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3 </a:t>
            </a:r>
            <a:r>
              <a:rPr lang="en-US" sz="2726" dirty="0" err="1" smtClean="0">
                <a:solidFill>
                  <a:srgbClr val="525252"/>
                </a:solidFill>
                <a:latin typeface="Montserrat Medium"/>
              </a:rPr>
              <a:t>skupin</a:t>
            </a: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y</a:t>
            </a:r>
            <a:r>
              <a:rPr lang="en-US" sz="2726" dirty="0" smtClean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>
                <a:solidFill>
                  <a:srgbClr val="525252"/>
                </a:solidFill>
                <a:latin typeface="Montserrat Medium"/>
              </a:rPr>
              <a:t>pegagogického</a:t>
            </a:r>
            <a:r>
              <a:rPr lang="en-US" sz="2726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2726" dirty="0" err="1" smtClean="0">
                <a:solidFill>
                  <a:srgbClr val="525252"/>
                </a:solidFill>
                <a:latin typeface="Montserrat Medium"/>
              </a:rPr>
              <a:t>rozvoje</a:t>
            </a: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 - dobrovolné</a:t>
            </a:r>
            <a:endParaRPr lang="en-US" sz="2726" dirty="0">
              <a:solidFill>
                <a:srgbClr val="525252"/>
              </a:solidFill>
              <a:latin typeface="Montserrat Medium"/>
            </a:endParaRPr>
          </a:p>
          <a:p>
            <a:pPr marL="588664" lvl="1" indent="-294332">
              <a:lnSpc>
                <a:spcPts val="3817"/>
              </a:lnSpc>
              <a:spcBef>
                <a:spcPct val="0"/>
              </a:spcBef>
              <a:spcAft>
                <a:spcPts val="1200"/>
              </a:spcAft>
              <a:buFont typeface="Arial"/>
              <a:buChar char="•"/>
            </a:pP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vedení školy pravidelně vyzývá pedagogy k </a:t>
            </a:r>
            <a:r>
              <a:rPr lang="cs-CZ" sz="2726" dirty="0" err="1" smtClean="0">
                <a:solidFill>
                  <a:srgbClr val="525252"/>
                </a:solidFill>
                <a:latin typeface="Montserrat Medium"/>
              </a:rPr>
              <a:t>wellbeingu</a:t>
            </a: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 a „krotí“ ty, kteří mají tendenci to „</a:t>
            </a:r>
            <a:r>
              <a:rPr lang="cs-CZ" sz="2726" dirty="0" err="1" smtClean="0">
                <a:solidFill>
                  <a:srgbClr val="525252"/>
                </a:solidFill>
                <a:latin typeface="Montserrat Medium"/>
              </a:rPr>
              <a:t>přenánět</a:t>
            </a:r>
            <a:r>
              <a:rPr lang="cs-CZ" sz="2726" dirty="0" smtClean="0">
                <a:solidFill>
                  <a:srgbClr val="525252"/>
                </a:solidFill>
                <a:latin typeface="Montserrat Medium"/>
              </a:rPr>
              <a:t>“</a:t>
            </a:r>
            <a:endParaRPr lang="en-US" sz="2726" dirty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3817"/>
              </a:lnSpc>
              <a:spcBef>
                <a:spcPct val="0"/>
              </a:spcBef>
            </a:pPr>
            <a:endParaRPr lang="en-US" sz="2726" dirty="0">
              <a:solidFill>
                <a:srgbClr val="525252"/>
              </a:solidFill>
              <a:latin typeface="Montserrat Medium"/>
            </a:endParaRPr>
          </a:p>
          <a:p>
            <a:pPr algn="just">
              <a:lnSpc>
                <a:spcPts val="3817"/>
              </a:lnSpc>
              <a:spcBef>
                <a:spcPct val="0"/>
              </a:spcBef>
            </a:pPr>
            <a:endParaRPr lang="en-US" sz="2726" dirty="0">
              <a:solidFill>
                <a:srgbClr val="525252"/>
              </a:solidFill>
              <a:latin typeface="Montserrat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1" y="142517"/>
            <a:ext cx="13937954" cy="194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r>
              <a:rPr lang="cs-CZ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OPATŘENÍ NA ÚROVNI </a:t>
            </a:r>
            <a:r>
              <a:rPr lang="en-US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ŠKOL</a:t>
            </a:r>
            <a:r>
              <a:rPr lang="cs-CZ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Y</a:t>
            </a:r>
            <a:endParaRPr lang="en-US" sz="4800" b="1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886757" y="3964925"/>
            <a:ext cx="20061513" cy="0"/>
          </a:xfrm>
          <a:prstGeom prst="line">
            <a:avLst/>
          </a:prstGeom>
          <a:ln w="28575" cap="flat">
            <a:solidFill>
              <a:srgbClr val="52525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4318712" y="3728184"/>
            <a:ext cx="502056" cy="50205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045915" y="3728184"/>
            <a:ext cx="502056" cy="50205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771316" y="3728184"/>
            <a:ext cx="502056" cy="50205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96717" y="3728184"/>
            <a:ext cx="502056" cy="5020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-714670" y="-815915"/>
            <a:ext cx="3020519" cy="2793980"/>
          </a:xfrm>
          <a:custGeom>
            <a:avLst/>
            <a:gdLst/>
            <a:ahLst/>
            <a:cxnLst/>
            <a:rect l="l" t="t" r="r" b="b"/>
            <a:pathLst>
              <a:path w="3020519" h="2793980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523674">
            <a:off x="-2278405" y="7749442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279014" y="-192163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800000">
            <a:off x="16027349" y="-1201274"/>
            <a:ext cx="4270056" cy="3746974"/>
          </a:xfrm>
          <a:custGeom>
            <a:avLst/>
            <a:gdLst/>
            <a:ahLst/>
            <a:cxnLst/>
            <a:rect l="l" t="t" r="r" b="b"/>
            <a:pathLst>
              <a:path w="4270056" h="3746974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219200" y="1180430"/>
            <a:ext cx="8905161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r>
              <a:rPr lang="cs-CZ" sz="4000" dirty="0" smtClean="0">
                <a:solidFill>
                  <a:srgbClr val="C00000"/>
                </a:solidFill>
                <a:latin typeface="Montserrat Medium" panose="020B0604020202020204" charset="-18"/>
              </a:rPr>
              <a:t>DĚKUJI ZA POZORNOST</a:t>
            </a:r>
          </a:p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endParaRPr lang="en-US" sz="14000" dirty="0">
              <a:solidFill>
                <a:srgbClr val="404040"/>
              </a:solidFill>
              <a:latin typeface="Hibernat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35258" y="4525819"/>
            <a:ext cx="11528693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r>
              <a:rPr lang="cs-CZ" sz="5000" dirty="0" smtClean="0">
                <a:solidFill>
                  <a:srgbClr val="525252"/>
                </a:solidFill>
                <a:latin typeface="Montserrat Medium"/>
              </a:rPr>
              <a:t>Prostor pro dotazy </a:t>
            </a:r>
          </a:p>
          <a:p>
            <a:pPr>
              <a:lnSpc>
                <a:spcPts val="5150"/>
              </a:lnSpc>
            </a:pPr>
            <a:endParaRPr lang="cs-CZ" sz="5000" dirty="0" smtClean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5150"/>
              </a:lnSpc>
            </a:pPr>
            <a:r>
              <a:rPr lang="cs-CZ" sz="5000" dirty="0">
                <a:solidFill>
                  <a:srgbClr val="525252"/>
                </a:solidFill>
                <a:latin typeface="Montserrat Medium"/>
              </a:rPr>
              <a:t>a</a:t>
            </a:r>
            <a:r>
              <a:rPr lang="cs-CZ" sz="5000" dirty="0" smtClean="0">
                <a:solidFill>
                  <a:srgbClr val="525252"/>
                </a:solidFill>
                <a:latin typeface="Montserrat Medium"/>
              </a:rPr>
              <a:t>neb</a:t>
            </a:r>
          </a:p>
          <a:p>
            <a:pPr>
              <a:lnSpc>
                <a:spcPts val="5150"/>
              </a:lnSpc>
            </a:pPr>
            <a:endParaRPr lang="cs-CZ" sz="5000" dirty="0" smtClean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5150"/>
              </a:lnSpc>
            </a:pPr>
            <a:r>
              <a:rPr lang="cs-CZ" sz="5000" dirty="0" smtClean="0">
                <a:solidFill>
                  <a:srgbClr val="525252"/>
                </a:solidFill>
                <a:latin typeface="Montserrat Medium"/>
              </a:rPr>
              <a:t>Cokoli vás zajímá a nebojíte se zeptat </a:t>
            </a:r>
            <a:endParaRPr lang="en-US" sz="5000" dirty="0">
              <a:solidFill>
                <a:srgbClr val="525252"/>
              </a:solidFill>
              <a:latin typeface="Montserrat Medium"/>
            </a:endParaRPr>
          </a:p>
        </p:txBody>
      </p:sp>
      <p:sp>
        <p:nvSpPr>
          <p:cNvPr id="33" name="Freeform 6"/>
          <p:cNvSpPr/>
          <p:nvPr/>
        </p:nvSpPr>
        <p:spPr>
          <a:xfrm rot="20458125">
            <a:off x="15764792" y="7981797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013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slidesz/AGV_vUexjmQRo6e7_83QH981qhjdsu1Pi8g9UvBZuiIIfKJtpyd-oqNoPpGOSy4AEecdb0lGIRSEKl9raL52d4DLpBym7WMcQiKr5VbElOqNfVdodd0ao3iX8kx9Rqu4FFDR6KEfgRfiomJ6lHP6N3DcG3qZW7rAcTQ=s2048?key=QVzajUJSboY-nhdgPb0A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800100"/>
            <a:ext cx="53340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24000" y="1028261"/>
            <a:ext cx="9144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0" b="1" dirty="0" err="1">
                <a:solidFill>
                  <a:schemeClr val="accent2">
                    <a:lumMod val="75000"/>
                  </a:schemeClr>
                </a:solidFill>
                <a:latin typeface="Montserrat Medium" panose="020B0604020202020204" charset="-18"/>
              </a:rPr>
              <a:t>STOPka</a:t>
            </a:r>
            <a:endParaRPr lang="cs-CZ" sz="8000" b="1" dirty="0">
              <a:solidFill>
                <a:schemeClr val="accent2">
                  <a:lumMod val="75000"/>
                </a:schemeClr>
              </a:solidFill>
              <a:latin typeface="Montserrat Medium" panose="020B0604020202020204" charset="-18"/>
            </a:endParaRP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497874" y="2905698"/>
            <a:ext cx="14173200" cy="636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S </a:t>
            </a:r>
            <a:r>
              <a:rPr lang="cs-CZ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- stůj, přestaň dělat, co děláš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T </a:t>
            </a:r>
            <a:r>
              <a:rPr lang="cs-CZ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- třikrát se nadechni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O </a:t>
            </a:r>
            <a:r>
              <a:rPr lang="cs-CZ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- </a:t>
            </a:r>
            <a:r>
              <a:rPr lang="cs-CZ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opozoruj</a:t>
            </a:r>
            <a:r>
              <a:rPr lang="cs-CZ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 své potřeby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P </a:t>
            </a:r>
            <a:r>
              <a:rPr lang="cs-CZ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20B0604020202020204" charset="-18"/>
              </a:rPr>
              <a:t>- podnikni první krok k naplnění svých potřeb - 1 malý krok, co potřebuji právě teď</a:t>
            </a:r>
          </a:p>
          <a:p>
            <a:r>
              <a:rPr lang="cs-CZ" dirty="0">
                <a:latin typeface="Hibernate" panose="02000503000000000000" charset="0"/>
              </a:rPr>
              <a:t/>
            </a:r>
            <a:br>
              <a:rPr lang="cs-CZ" dirty="0">
                <a:latin typeface="Hibernate" panose="02000503000000000000" charset="0"/>
              </a:rPr>
            </a:br>
            <a:endParaRPr lang="cs-CZ" dirty="0">
              <a:latin typeface="Hibernate" panose="02000503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2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543300" y="-41910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30700" y="2697659"/>
            <a:ext cx="4782786" cy="2037263"/>
            <a:chOff x="0" y="0"/>
            <a:chExt cx="190817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08172" cy="812800"/>
            </a:xfrm>
            <a:custGeom>
              <a:avLst/>
              <a:gdLst/>
              <a:ahLst/>
              <a:cxnLst/>
              <a:rect l="l" t="t" r="r" b="b"/>
              <a:pathLst>
                <a:path w="1908172" h="812800">
                  <a:moveTo>
                    <a:pt x="48561" y="0"/>
                  </a:moveTo>
                  <a:lnTo>
                    <a:pt x="1859611" y="0"/>
                  </a:lnTo>
                  <a:cubicBezTo>
                    <a:pt x="1872490" y="0"/>
                    <a:pt x="1884842" y="5116"/>
                    <a:pt x="1893949" y="14223"/>
                  </a:cubicBezTo>
                  <a:cubicBezTo>
                    <a:pt x="1903056" y="23330"/>
                    <a:pt x="1908172" y="35682"/>
                    <a:pt x="1908172" y="48561"/>
                  </a:cubicBezTo>
                  <a:lnTo>
                    <a:pt x="1908172" y="764239"/>
                  </a:lnTo>
                  <a:cubicBezTo>
                    <a:pt x="1908172" y="777118"/>
                    <a:pt x="1903056" y="789470"/>
                    <a:pt x="1893949" y="798577"/>
                  </a:cubicBezTo>
                  <a:cubicBezTo>
                    <a:pt x="1884842" y="807684"/>
                    <a:pt x="1872490" y="812800"/>
                    <a:pt x="1859611" y="812800"/>
                  </a:cubicBezTo>
                  <a:lnTo>
                    <a:pt x="48561" y="812800"/>
                  </a:lnTo>
                  <a:cubicBezTo>
                    <a:pt x="35682" y="812800"/>
                    <a:pt x="23330" y="807684"/>
                    <a:pt x="14223" y="798577"/>
                  </a:cubicBezTo>
                  <a:cubicBezTo>
                    <a:pt x="5116" y="789470"/>
                    <a:pt x="0" y="777118"/>
                    <a:pt x="0" y="764239"/>
                  </a:cubicBezTo>
                  <a:lnTo>
                    <a:pt x="0" y="48561"/>
                  </a:lnTo>
                  <a:cubicBezTo>
                    <a:pt x="0" y="35682"/>
                    <a:pt x="5116" y="23330"/>
                    <a:pt x="14223" y="14223"/>
                  </a:cubicBezTo>
                  <a:cubicBezTo>
                    <a:pt x="23330" y="5116"/>
                    <a:pt x="35682" y="0"/>
                    <a:pt x="48561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4300"/>
              <a:ext cx="190817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24"/>
                </a:lnSpc>
              </a:pPr>
              <a:r>
                <a:rPr lang="en-US" sz="7499" spc="532" dirty="0" err="1">
                  <a:solidFill>
                    <a:srgbClr val="FFFFFF"/>
                  </a:solidFill>
                  <a:latin typeface="Montserrat Classic Bold"/>
                </a:rPr>
                <a:t>respekt</a:t>
              </a:r>
              <a:endParaRPr lang="en-US" sz="7499" spc="532" dirty="0">
                <a:solidFill>
                  <a:srgbClr val="FFFFFF"/>
                </a:solidFill>
                <a:latin typeface="Montserrat Classic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22093" y="-155411"/>
            <a:ext cx="9929412" cy="319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63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C00000"/>
                </a:solidFill>
                <a:latin typeface="Montserrat Medium" panose="020B0604020202020204" charset="-18"/>
              </a:rPr>
              <a:t>HODNOTY</a:t>
            </a:r>
            <a:r>
              <a:rPr lang="en-US" sz="10200" dirty="0">
                <a:solidFill>
                  <a:srgbClr val="404040"/>
                </a:solidFill>
                <a:latin typeface="Hibernate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ŠKOLY</a:t>
            </a:r>
            <a:endParaRPr lang="cs-CZ" sz="4800" b="1" dirty="0" smtClean="0">
              <a:solidFill>
                <a:srgbClr val="C00000"/>
              </a:solidFill>
              <a:latin typeface="Montserrat Medium" panose="020B0604020202020204" charset="-18"/>
            </a:endParaRPr>
          </a:p>
          <a:p>
            <a:r>
              <a:rPr lang="cs-CZ" sz="4800" dirty="0"/>
              <a:t/>
            </a:r>
            <a:br>
              <a:rPr lang="cs-CZ" sz="4800" dirty="0"/>
            </a:br>
            <a:endParaRPr lang="en-US" sz="4800" b="1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22133" y="6080895"/>
            <a:ext cx="8052930" cy="2953697"/>
            <a:chOff x="0" y="0"/>
            <a:chExt cx="3212850" cy="11784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12850" cy="1178427"/>
            </a:xfrm>
            <a:custGeom>
              <a:avLst/>
              <a:gdLst/>
              <a:ahLst/>
              <a:cxnLst/>
              <a:rect l="l" t="t" r="r" b="b"/>
              <a:pathLst>
                <a:path w="3212850" h="1178427">
                  <a:moveTo>
                    <a:pt x="28841" y="0"/>
                  </a:moveTo>
                  <a:lnTo>
                    <a:pt x="3184009" y="0"/>
                  </a:lnTo>
                  <a:cubicBezTo>
                    <a:pt x="3191658" y="0"/>
                    <a:pt x="3198994" y="3039"/>
                    <a:pt x="3204403" y="8447"/>
                  </a:cubicBezTo>
                  <a:cubicBezTo>
                    <a:pt x="3209812" y="13856"/>
                    <a:pt x="3212850" y="21192"/>
                    <a:pt x="3212850" y="28841"/>
                  </a:cubicBezTo>
                  <a:lnTo>
                    <a:pt x="3212850" y="1149585"/>
                  </a:lnTo>
                  <a:cubicBezTo>
                    <a:pt x="3212850" y="1157234"/>
                    <a:pt x="3209812" y="1164570"/>
                    <a:pt x="3204403" y="1169979"/>
                  </a:cubicBezTo>
                  <a:cubicBezTo>
                    <a:pt x="3198994" y="1175388"/>
                    <a:pt x="3191658" y="1178427"/>
                    <a:pt x="3184009" y="1178427"/>
                  </a:cubicBezTo>
                  <a:lnTo>
                    <a:pt x="28841" y="1178427"/>
                  </a:lnTo>
                  <a:cubicBezTo>
                    <a:pt x="21192" y="1178427"/>
                    <a:pt x="13856" y="1175388"/>
                    <a:pt x="8447" y="1169979"/>
                  </a:cubicBezTo>
                  <a:cubicBezTo>
                    <a:pt x="3039" y="1164570"/>
                    <a:pt x="0" y="1157234"/>
                    <a:pt x="0" y="1149585"/>
                  </a:cubicBezTo>
                  <a:lnTo>
                    <a:pt x="0" y="28841"/>
                  </a:lnTo>
                  <a:cubicBezTo>
                    <a:pt x="0" y="21192"/>
                    <a:pt x="3039" y="13856"/>
                    <a:pt x="8447" y="8447"/>
                  </a:cubicBezTo>
                  <a:cubicBezTo>
                    <a:pt x="13856" y="3039"/>
                    <a:pt x="21192" y="0"/>
                    <a:pt x="28841" y="0"/>
                  </a:cubicBezTo>
                  <a:close/>
                </a:path>
              </a:pathLst>
            </a:custGeom>
            <a:solidFill>
              <a:srgbClr val="F7BB9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14300"/>
              <a:ext cx="3212850" cy="1064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24"/>
                </a:lnSpc>
              </a:pPr>
              <a:r>
                <a:rPr lang="en-US" sz="7499" spc="532" dirty="0" err="1">
                  <a:solidFill>
                    <a:srgbClr val="FFFFFF"/>
                  </a:solidFill>
                  <a:latin typeface="Montserrat Classic Bold"/>
                </a:rPr>
                <a:t>svoboda</a:t>
              </a:r>
              <a:r>
                <a:rPr lang="en-US" sz="7499" spc="532" dirty="0">
                  <a:solidFill>
                    <a:srgbClr val="FFFFFF"/>
                  </a:solidFill>
                  <a:latin typeface="Montserrat Classic Bold"/>
                </a:rPr>
                <a:t> a </a:t>
              </a:r>
              <a:r>
                <a:rPr lang="en-US" sz="7499" spc="532" dirty="0" err="1">
                  <a:solidFill>
                    <a:srgbClr val="FFFFFF"/>
                  </a:solidFill>
                  <a:latin typeface="Montserrat Classic Bold"/>
                </a:rPr>
                <a:t>odpovědnost</a:t>
              </a:r>
              <a:endParaRPr lang="en-US" sz="7499" spc="532" dirty="0">
                <a:solidFill>
                  <a:srgbClr val="FFFFFF"/>
                </a:solidFill>
                <a:latin typeface="Montserrat Classic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25752" y="2020387"/>
            <a:ext cx="7353434" cy="2467922"/>
            <a:chOff x="0" y="0"/>
            <a:chExt cx="2933775" cy="984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33775" cy="984619"/>
            </a:xfrm>
            <a:custGeom>
              <a:avLst/>
              <a:gdLst/>
              <a:ahLst/>
              <a:cxnLst/>
              <a:rect l="l" t="t" r="r" b="b"/>
              <a:pathLst>
                <a:path w="2933775" h="984619">
                  <a:moveTo>
                    <a:pt x="31585" y="0"/>
                  </a:moveTo>
                  <a:lnTo>
                    <a:pt x="2902190" y="0"/>
                  </a:lnTo>
                  <a:cubicBezTo>
                    <a:pt x="2910567" y="0"/>
                    <a:pt x="2918601" y="3328"/>
                    <a:pt x="2924524" y="9251"/>
                  </a:cubicBezTo>
                  <a:cubicBezTo>
                    <a:pt x="2930447" y="15174"/>
                    <a:pt x="2933775" y="23208"/>
                    <a:pt x="2933775" y="31585"/>
                  </a:cubicBezTo>
                  <a:lnTo>
                    <a:pt x="2933775" y="953034"/>
                  </a:lnTo>
                  <a:cubicBezTo>
                    <a:pt x="2933775" y="961411"/>
                    <a:pt x="2930447" y="969444"/>
                    <a:pt x="2924524" y="975368"/>
                  </a:cubicBezTo>
                  <a:cubicBezTo>
                    <a:pt x="2918601" y="981291"/>
                    <a:pt x="2910567" y="984619"/>
                    <a:pt x="2902190" y="984619"/>
                  </a:cubicBezTo>
                  <a:lnTo>
                    <a:pt x="31585" y="984619"/>
                  </a:lnTo>
                  <a:cubicBezTo>
                    <a:pt x="23208" y="984619"/>
                    <a:pt x="15174" y="981291"/>
                    <a:pt x="9251" y="975368"/>
                  </a:cubicBezTo>
                  <a:cubicBezTo>
                    <a:pt x="3328" y="969444"/>
                    <a:pt x="0" y="961411"/>
                    <a:pt x="0" y="953034"/>
                  </a:cubicBezTo>
                  <a:lnTo>
                    <a:pt x="0" y="31585"/>
                  </a:lnTo>
                  <a:cubicBezTo>
                    <a:pt x="0" y="23208"/>
                    <a:pt x="3328" y="15174"/>
                    <a:pt x="9251" y="9251"/>
                  </a:cubicBezTo>
                  <a:cubicBezTo>
                    <a:pt x="15174" y="3328"/>
                    <a:pt x="23208" y="0"/>
                    <a:pt x="31585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14300"/>
              <a:ext cx="2933775" cy="870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24"/>
                </a:lnSpc>
              </a:pPr>
              <a:r>
                <a:rPr lang="en-US" sz="7499" spc="532" dirty="0" err="1">
                  <a:solidFill>
                    <a:srgbClr val="FFFFFF"/>
                  </a:solidFill>
                  <a:latin typeface="Montserrat Classic Bold"/>
                </a:rPr>
                <a:t>otevřenost</a:t>
              </a:r>
              <a:r>
                <a:rPr lang="en-US" sz="7499" spc="532" dirty="0">
                  <a:solidFill>
                    <a:srgbClr val="FFFFFF"/>
                  </a:solidFill>
                  <a:latin typeface="Montserrat Classic Bold"/>
                </a:rPr>
                <a:t> a </a:t>
              </a:r>
              <a:r>
                <a:rPr lang="en-US" sz="7499" spc="532" dirty="0" err="1">
                  <a:solidFill>
                    <a:srgbClr val="FFFFFF"/>
                  </a:solidFill>
                  <a:latin typeface="Montserrat Classic Bold"/>
                </a:rPr>
                <a:t>odvaha</a:t>
              </a:r>
              <a:endParaRPr lang="en-US" sz="7499" spc="532" dirty="0">
                <a:solidFill>
                  <a:srgbClr val="FFFFFF"/>
                </a:solidFill>
                <a:latin typeface="Montserrat Classic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63105" y="6377461"/>
            <a:ext cx="7825594" cy="3439472"/>
            <a:chOff x="0" y="0"/>
            <a:chExt cx="3122151" cy="13722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22151" cy="1372235"/>
            </a:xfrm>
            <a:custGeom>
              <a:avLst/>
              <a:gdLst/>
              <a:ahLst/>
              <a:cxnLst/>
              <a:rect l="l" t="t" r="r" b="b"/>
              <a:pathLst>
                <a:path w="3122151" h="1372235">
                  <a:moveTo>
                    <a:pt x="29679" y="0"/>
                  </a:moveTo>
                  <a:lnTo>
                    <a:pt x="3092472" y="0"/>
                  </a:lnTo>
                  <a:cubicBezTo>
                    <a:pt x="3100343" y="0"/>
                    <a:pt x="3107892" y="3127"/>
                    <a:pt x="3113458" y="8693"/>
                  </a:cubicBezTo>
                  <a:cubicBezTo>
                    <a:pt x="3119024" y="14259"/>
                    <a:pt x="3122151" y="21808"/>
                    <a:pt x="3122151" y="29679"/>
                  </a:cubicBezTo>
                  <a:lnTo>
                    <a:pt x="3122151" y="1342555"/>
                  </a:lnTo>
                  <a:cubicBezTo>
                    <a:pt x="3122151" y="1350427"/>
                    <a:pt x="3119024" y="1357976"/>
                    <a:pt x="3113458" y="1363542"/>
                  </a:cubicBezTo>
                  <a:cubicBezTo>
                    <a:pt x="3107892" y="1369108"/>
                    <a:pt x="3100343" y="1372235"/>
                    <a:pt x="3092472" y="1372235"/>
                  </a:cubicBezTo>
                  <a:lnTo>
                    <a:pt x="29679" y="1372235"/>
                  </a:lnTo>
                  <a:cubicBezTo>
                    <a:pt x="21808" y="1372235"/>
                    <a:pt x="14259" y="1369108"/>
                    <a:pt x="8693" y="1363542"/>
                  </a:cubicBezTo>
                  <a:cubicBezTo>
                    <a:pt x="3127" y="1357976"/>
                    <a:pt x="0" y="1350427"/>
                    <a:pt x="0" y="1342555"/>
                  </a:cubicBezTo>
                  <a:lnTo>
                    <a:pt x="0" y="29679"/>
                  </a:lnTo>
                  <a:cubicBezTo>
                    <a:pt x="0" y="21808"/>
                    <a:pt x="3127" y="14259"/>
                    <a:pt x="8693" y="8693"/>
                  </a:cubicBezTo>
                  <a:cubicBezTo>
                    <a:pt x="14259" y="3127"/>
                    <a:pt x="21808" y="0"/>
                    <a:pt x="2967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114300"/>
              <a:ext cx="3122151" cy="1257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24"/>
                </a:lnSpc>
              </a:pPr>
              <a:r>
                <a:rPr lang="en-US" sz="7499" spc="532">
                  <a:solidFill>
                    <a:srgbClr val="FFFFFF"/>
                  </a:solidFill>
                  <a:latin typeface="Montserrat Classic Bold"/>
                </a:rPr>
                <a:t>aktivita a samostatnost</a:t>
              </a:r>
            </a:p>
            <a:p>
              <a:pPr algn="ctr">
                <a:lnSpc>
                  <a:spcPts val="7724"/>
                </a:lnSpc>
              </a:pPr>
              <a:endParaRPr lang="en-US" sz="7499" spc="532">
                <a:solidFill>
                  <a:srgbClr val="FFFFFF"/>
                </a:solidFill>
                <a:latin typeface="Montserrat Classic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886757" y="3964925"/>
            <a:ext cx="20061513" cy="0"/>
          </a:xfrm>
          <a:prstGeom prst="line">
            <a:avLst/>
          </a:prstGeom>
          <a:ln w="28575" cap="flat">
            <a:solidFill>
              <a:srgbClr val="52525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4318712" y="3728184"/>
            <a:ext cx="502056" cy="50205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045915" y="3728184"/>
            <a:ext cx="502056" cy="50205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771316" y="3728184"/>
            <a:ext cx="502056" cy="50205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6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96717" y="3728184"/>
            <a:ext cx="502056" cy="5020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525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392591" y="8961968"/>
            <a:ext cx="3020519" cy="2793980"/>
          </a:xfrm>
          <a:custGeom>
            <a:avLst/>
            <a:gdLst/>
            <a:ahLst/>
            <a:cxnLst/>
            <a:rect l="l" t="t" r="r" b="b"/>
            <a:pathLst>
              <a:path w="3020519" h="2793980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523674">
            <a:off x="9226383" y="8843588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72703" y="8935864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-1018182" y="-4013553"/>
            <a:ext cx="4468392" cy="4367853"/>
          </a:xfrm>
          <a:custGeom>
            <a:avLst/>
            <a:gdLst/>
            <a:ahLst/>
            <a:cxnLst/>
            <a:rect l="l" t="t" r="r" b="b"/>
            <a:pathLst>
              <a:path w="4468392" h="4367853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279014" y="-192163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800000">
            <a:off x="16027349" y="-1201274"/>
            <a:ext cx="4270056" cy="3746974"/>
          </a:xfrm>
          <a:custGeom>
            <a:avLst/>
            <a:gdLst/>
            <a:ahLst/>
            <a:cxnLst/>
            <a:rect l="l" t="t" r="r" b="b"/>
            <a:pathLst>
              <a:path w="4270056" h="3746974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219200" y="1180430"/>
            <a:ext cx="15195803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Montserrat Medium" panose="020B0604020202020204" charset="-18"/>
              </a:rPr>
              <a:t>VÝVOJ </a:t>
            </a:r>
            <a:r>
              <a:rPr lang="cs-CZ" sz="40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V LETECH –  PROCES A  PODPORA </a:t>
            </a:r>
          </a:p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endParaRPr lang="en-US" sz="14000" dirty="0">
              <a:solidFill>
                <a:srgbClr val="404040"/>
              </a:solidFill>
              <a:latin typeface="Hibernat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96717" y="4529836"/>
            <a:ext cx="2867103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r>
              <a:rPr lang="en-US" sz="5000">
                <a:solidFill>
                  <a:srgbClr val="525252"/>
                </a:solidFill>
                <a:latin typeface="Montserrat Medium"/>
              </a:rPr>
              <a:t>2017/18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89618" y="4529836"/>
            <a:ext cx="3354382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r>
              <a:rPr lang="en-US" sz="5000">
                <a:solidFill>
                  <a:srgbClr val="525252"/>
                </a:solidFill>
                <a:latin typeface="Montserrat Medium"/>
              </a:rPr>
              <a:t>2021/22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82520" y="4529836"/>
            <a:ext cx="2661017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r>
              <a:rPr lang="en-US" sz="5000">
                <a:solidFill>
                  <a:srgbClr val="525252"/>
                </a:solidFill>
                <a:latin typeface="Montserrat Medium"/>
              </a:rPr>
              <a:t>2022/23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318712" y="4529836"/>
            <a:ext cx="3218897" cy="669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r>
              <a:rPr lang="en-US" sz="5000" dirty="0">
                <a:solidFill>
                  <a:srgbClr val="525252"/>
                </a:solidFill>
                <a:latin typeface="Montserrat Medium"/>
              </a:rPr>
              <a:t>2023/24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045915" y="5342636"/>
            <a:ext cx="3108004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Pilotní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ověření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OSV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i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ve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VIA v 1.ročnících</a:t>
            </a:r>
            <a:r>
              <a:rPr lang="en-US" sz="1999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cs-CZ" sz="1999" dirty="0" smtClean="0">
                <a:solidFill>
                  <a:srgbClr val="525252"/>
                </a:solidFill>
                <a:latin typeface="Montserrat Medium"/>
              </a:rPr>
              <a:t>2 </a:t>
            </a:r>
            <a:r>
              <a:rPr lang="en-US" sz="1999" dirty="0" err="1" smtClean="0">
                <a:solidFill>
                  <a:srgbClr val="525252"/>
                </a:solidFill>
                <a:latin typeface="Montserrat Medium"/>
              </a:rPr>
              <a:t>vh</a:t>
            </a:r>
            <a:r>
              <a:rPr lang="en-US" sz="1999" dirty="0" smtClean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Medium"/>
              </a:rPr>
              <a:t>týdně</a:t>
            </a:r>
            <a:endParaRPr lang="en-US" sz="1999" dirty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3119"/>
              </a:lnSpc>
            </a:pPr>
            <a:endParaRPr lang="cs-CZ" sz="1999" dirty="0" smtClean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r>
              <a:rPr lang="en-US" sz="1999" dirty="0" err="1" smtClean="0">
                <a:solidFill>
                  <a:srgbClr val="525252"/>
                </a:solidFill>
                <a:latin typeface="Montserrat Bold"/>
              </a:rPr>
              <a:t>Kurz</a:t>
            </a:r>
            <a:r>
              <a:rPr lang="en-US" sz="1999" dirty="0" smtClean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pro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maturanty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Co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dělat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když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?</a:t>
            </a:r>
          </a:p>
          <a:p>
            <a:pPr>
              <a:lnSpc>
                <a:spcPts val="3119"/>
              </a:lnSpc>
            </a:pPr>
            <a:endParaRPr lang="en-US" sz="1999" dirty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pilotně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cs-CZ" sz="1999" dirty="0" smtClean="0">
                <a:solidFill>
                  <a:srgbClr val="525252"/>
                </a:solidFill>
                <a:latin typeface="Montserrat Bold"/>
              </a:rPr>
              <a:t>spuštěný </a:t>
            </a:r>
            <a:r>
              <a:rPr lang="en-US" sz="1999" dirty="0" err="1" smtClean="0">
                <a:solidFill>
                  <a:srgbClr val="525252"/>
                </a:solidFill>
                <a:latin typeface="Montserrat Bold"/>
              </a:rPr>
              <a:t>volitelný</a:t>
            </a:r>
            <a:r>
              <a:rPr lang="en-US" sz="1999" dirty="0" smtClean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seminář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Open Space</a:t>
            </a:r>
          </a:p>
          <a:p>
            <a:pPr>
              <a:lnSpc>
                <a:spcPts val="3119"/>
              </a:lnSpc>
            </a:pPr>
            <a:endParaRPr lang="en-US" sz="1999" dirty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endParaRPr lang="en-US" sz="1999" dirty="0">
              <a:solidFill>
                <a:srgbClr val="525252"/>
              </a:solidFill>
              <a:latin typeface="Montserrat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318712" y="5342636"/>
            <a:ext cx="2940588" cy="270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cs-CZ" sz="1899" dirty="0" smtClean="0">
                <a:solidFill>
                  <a:srgbClr val="525252"/>
                </a:solidFill>
                <a:latin typeface="Montserrat Bold"/>
              </a:rPr>
              <a:t>OSV/</a:t>
            </a:r>
            <a:r>
              <a:rPr lang="en-US" sz="1899" dirty="0" err="1" smtClean="0">
                <a:solidFill>
                  <a:srgbClr val="525252"/>
                </a:solidFill>
                <a:latin typeface="Montserrat Bold"/>
              </a:rPr>
              <a:t>Třídnické</a:t>
            </a:r>
            <a:r>
              <a:rPr lang="en-US" sz="1899" dirty="0" smtClean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899" dirty="0" err="1">
                <a:solidFill>
                  <a:srgbClr val="525252"/>
                </a:solidFill>
                <a:latin typeface="Montserrat Bold"/>
              </a:rPr>
              <a:t>hodiny</a:t>
            </a:r>
            <a:r>
              <a:rPr lang="en-US" sz="18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899" dirty="0" err="1">
                <a:solidFill>
                  <a:srgbClr val="525252"/>
                </a:solidFill>
                <a:latin typeface="Montserrat Bold"/>
              </a:rPr>
              <a:t>i</a:t>
            </a:r>
            <a:r>
              <a:rPr lang="en-US" sz="18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899" dirty="0" err="1">
                <a:solidFill>
                  <a:srgbClr val="525252"/>
                </a:solidFill>
                <a:latin typeface="Montserrat Bold"/>
              </a:rPr>
              <a:t>ve</a:t>
            </a:r>
            <a:r>
              <a:rPr lang="en-US" sz="1899" dirty="0">
                <a:solidFill>
                  <a:srgbClr val="525252"/>
                </a:solidFill>
                <a:latin typeface="Montserrat Bold"/>
              </a:rPr>
              <a:t> VIA </a:t>
            </a:r>
            <a:r>
              <a:rPr lang="en-US" sz="1899" dirty="0" err="1">
                <a:solidFill>
                  <a:srgbClr val="525252"/>
                </a:solidFill>
                <a:latin typeface="Montserrat Bold"/>
              </a:rPr>
              <a:t>ve</a:t>
            </a:r>
            <a:r>
              <a:rPr lang="en-US" sz="18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899" dirty="0" smtClean="0">
                <a:solidFill>
                  <a:srgbClr val="525252"/>
                </a:solidFill>
                <a:latin typeface="Montserrat Bold"/>
              </a:rPr>
              <a:t>2</a:t>
            </a:r>
            <a:r>
              <a:rPr lang="cs-CZ" sz="1899" dirty="0" smtClean="0">
                <a:solidFill>
                  <a:srgbClr val="525252"/>
                </a:solidFill>
                <a:latin typeface="Montserrat Bold"/>
              </a:rPr>
              <a:t>., 3</a:t>
            </a:r>
            <a:r>
              <a:rPr lang="en-US" sz="1899" dirty="0" smtClean="0">
                <a:solidFill>
                  <a:srgbClr val="525252"/>
                </a:solidFill>
                <a:latin typeface="Montserrat Bold"/>
              </a:rPr>
              <a:t>. </a:t>
            </a:r>
            <a:r>
              <a:rPr lang="en-US" sz="1899" dirty="0">
                <a:solidFill>
                  <a:srgbClr val="525252"/>
                </a:solidFill>
                <a:latin typeface="Montserrat Bold"/>
              </a:rPr>
              <a:t>a 4. </a:t>
            </a:r>
            <a:r>
              <a:rPr lang="en-US" sz="1899" dirty="0" err="1" smtClean="0">
                <a:solidFill>
                  <a:srgbClr val="525252"/>
                </a:solidFill>
                <a:latin typeface="Montserrat Bold"/>
              </a:rPr>
              <a:t>ročníku</a:t>
            </a:r>
            <a:endParaRPr lang="cs-CZ" sz="1899" dirty="0" smtClean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r>
              <a:rPr lang="cs-CZ" sz="1999" dirty="0">
                <a:solidFill>
                  <a:srgbClr val="525252"/>
                </a:solidFill>
                <a:latin typeface="Montserrat Medium"/>
              </a:rPr>
              <a:t>1vh týdně</a:t>
            </a:r>
            <a:endParaRPr lang="en-US" sz="1999" dirty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2963"/>
              </a:lnSpc>
            </a:pPr>
            <a:endParaRPr lang="en-US" sz="1899" dirty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2963"/>
              </a:lnSpc>
            </a:pPr>
            <a:endParaRPr lang="en-US" sz="1899" dirty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2963"/>
              </a:lnSpc>
            </a:pPr>
            <a:r>
              <a:rPr lang="en-US" sz="1899" dirty="0">
                <a:solidFill>
                  <a:srgbClr val="525252"/>
                </a:solidFill>
                <a:latin typeface="Montserrat Medium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96717" y="5342636"/>
            <a:ext cx="2472572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1999" dirty="0" err="1">
                <a:solidFill>
                  <a:srgbClr val="525252"/>
                </a:solidFill>
                <a:latin typeface="Montserrat Medium"/>
              </a:rPr>
              <a:t>Rozjezd</a:t>
            </a:r>
            <a:r>
              <a:rPr lang="en-US" sz="1999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Medium"/>
              </a:rPr>
              <a:t>programu</a:t>
            </a:r>
            <a:r>
              <a:rPr lang="en-US" sz="1999" dirty="0">
                <a:solidFill>
                  <a:srgbClr val="525252"/>
                </a:solidFill>
                <a:latin typeface="Montserrat Medium"/>
              </a:rPr>
              <a:t> ALT a v </a:t>
            </a:r>
            <a:r>
              <a:rPr lang="en-US" sz="1999" dirty="0" err="1">
                <a:solidFill>
                  <a:srgbClr val="525252"/>
                </a:solidFill>
                <a:latin typeface="Montserrat Medium"/>
              </a:rPr>
              <a:t>něm</a:t>
            </a:r>
            <a:r>
              <a:rPr lang="en-US" sz="1999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Medium"/>
              </a:rPr>
              <a:t>i</a:t>
            </a:r>
            <a:r>
              <a:rPr lang="en-US" sz="1999" dirty="0">
                <a:solidFill>
                  <a:srgbClr val="525252"/>
                </a:solidFill>
                <a:latin typeface="Montserrat Medium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Osobnostně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sociální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999" dirty="0" err="1" smtClean="0">
                <a:solidFill>
                  <a:srgbClr val="525252"/>
                </a:solidFill>
                <a:latin typeface="Montserrat Bold"/>
              </a:rPr>
              <a:t>výchova</a:t>
            </a:r>
            <a:r>
              <a:rPr lang="cs-CZ" sz="1999" dirty="0" smtClean="0">
                <a:solidFill>
                  <a:srgbClr val="525252"/>
                </a:solidFill>
                <a:latin typeface="Montserrat Bold"/>
              </a:rPr>
              <a:t> =</a:t>
            </a:r>
            <a:r>
              <a:rPr lang="en-US" sz="1999" dirty="0" smtClean="0">
                <a:solidFill>
                  <a:srgbClr val="525252"/>
                </a:solidFill>
                <a:latin typeface="Montserrat"/>
              </a:rPr>
              <a:t>  </a:t>
            </a:r>
            <a:r>
              <a:rPr lang="en-US" sz="1999" dirty="0" err="1" smtClean="0">
                <a:solidFill>
                  <a:srgbClr val="525252"/>
                </a:solidFill>
                <a:latin typeface="Montserrat"/>
              </a:rPr>
              <a:t>předmět</a:t>
            </a:r>
            <a:r>
              <a:rPr lang="en-US" sz="1999" dirty="0" smtClean="0">
                <a:solidFill>
                  <a:srgbClr val="525252"/>
                </a:solidFill>
                <a:latin typeface="Montserrat"/>
              </a:rPr>
              <a:t> </a:t>
            </a:r>
            <a:r>
              <a:rPr lang="en-US" sz="1999" dirty="0">
                <a:solidFill>
                  <a:srgbClr val="525252"/>
                </a:solidFill>
                <a:latin typeface="Montserrat"/>
              </a:rPr>
              <a:t>3vh </a:t>
            </a:r>
            <a:r>
              <a:rPr lang="en-US" sz="1999" dirty="0" err="1">
                <a:solidFill>
                  <a:srgbClr val="525252"/>
                </a:solidFill>
                <a:latin typeface="Montserrat"/>
              </a:rPr>
              <a:t>týdně</a:t>
            </a:r>
            <a:endParaRPr lang="en-US" sz="1999" dirty="0">
              <a:solidFill>
                <a:srgbClr val="525252"/>
              </a:solidFill>
              <a:latin typeface="Montserrat"/>
            </a:endParaRPr>
          </a:p>
          <a:p>
            <a:pPr>
              <a:lnSpc>
                <a:spcPts val="3119"/>
              </a:lnSpc>
            </a:pPr>
            <a:endParaRPr lang="en-US" sz="1999" dirty="0">
              <a:solidFill>
                <a:srgbClr val="525252"/>
              </a:solidFill>
              <a:latin typeface="Montserrat"/>
            </a:endParaRPr>
          </a:p>
          <a:p>
            <a:pPr>
              <a:lnSpc>
                <a:spcPts val="3119"/>
              </a:lnSpc>
            </a:pPr>
            <a:r>
              <a:rPr lang="en-US" sz="1999" dirty="0">
                <a:solidFill>
                  <a:srgbClr val="525252"/>
                </a:solidFill>
                <a:latin typeface="Montserrat Bold"/>
              </a:rPr>
              <a:t>Program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Blázníš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no a?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71316" y="5397488"/>
            <a:ext cx="2594984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1999" dirty="0" smtClean="0">
                <a:solidFill>
                  <a:srgbClr val="525252"/>
                </a:solidFill>
                <a:latin typeface="Montserrat"/>
              </a:rPr>
              <a:t>Program </a:t>
            </a:r>
            <a:r>
              <a:rPr lang="en-US" sz="1999" dirty="0" err="1">
                <a:solidFill>
                  <a:srgbClr val="525252"/>
                </a:solidFill>
                <a:latin typeface="Montserrat"/>
              </a:rPr>
              <a:t>Blázníš</a:t>
            </a:r>
            <a:r>
              <a:rPr lang="en-US" sz="1999" dirty="0">
                <a:solidFill>
                  <a:srgbClr val="525252"/>
                </a:solidFill>
                <a:latin typeface="Montserrat"/>
              </a:rPr>
              <a:t> no a</a:t>
            </a:r>
            <a:r>
              <a:rPr lang="en-US" sz="1999" dirty="0" smtClean="0">
                <a:solidFill>
                  <a:srgbClr val="525252"/>
                </a:solidFill>
                <a:latin typeface="Montserrat"/>
              </a:rPr>
              <a:t>?</a:t>
            </a:r>
            <a:r>
              <a:rPr lang="cs-CZ" sz="1999" dirty="0" smtClean="0">
                <a:solidFill>
                  <a:srgbClr val="525252"/>
                </a:solidFill>
                <a:latin typeface="Montserrat"/>
              </a:rPr>
              <a:t> - › </a:t>
            </a:r>
            <a:r>
              <a:rPr lang="cs-CZ" sz="1999" b="1" dirty="0" smtClean="0">
                <a:solidFill>
                  <a:srgbClr val="525252"/>
                </a:solidFill>
                <a:latin typeface="Montserrat"/>
              </a:rPr>
              <a:t>Jsme taky lidi.</a:t>
            </a:r>
            <a:endParaRPr lang="en-US" sz="1999" b="1" dirty="0">
              <a:solidFill>
                <a:srgbClr val="525252"/>
              </a:solidFill>
              <a:latin typeface="Montserrat"/>
            </a:endParaRPr>
          </a:p>
          <a:p>
            <a:pPr>
              <a:lnSpc>
                <a:spcPts val="3119"/>
              </a:lnSpc>
            </a:pPr>
            <a:endParaRPr lang="cs-CZ" sz="1999" dirty="0" smtClean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r>
              <a:rPr lang="en-US" sz="1999" dirty="0" smtClean="0">
                <a:solidFill>
                  <a:srgbClr val="525252"/>
                </a:solidFill>
                <a:latin typeface="Montserrat Bold"/>
              </a:rPr>
              <a:t>Den 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pro </a:t>
            </a:r>
            <a:r>
              <a:rPr lang="en-US" sz="1999" dirty="0" err="1" smtClean="0">
                <a:solidFill>
                  <a:srgbClr val="525252"/>
                </a:solidFill>
                <a:latin typeface="Montserrat Bold"/>
              </a:rPr>
              <a:t>duši</a:t>
            </a:r>
            <a:endParaRPr lang="cs-CZ" sz="1999" dirty="0" smtClean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endParaRPr lang="cs-CZ" sz="1999" dirty="0" smtClean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r>
              <a:rPr lang="cs-CZ" sz="1999" dirty="0" smtClean="0">
                <a:solidFill>
                  <a:srgbClr val="525252"/>
                </a:solidFill>
                <a:latin typeface="Montserrat Bold"/>
              </a:rPr>
              <a:t>Školení pro rodiče</a:t>
            </a:r>
            <a:endParaRPr lang="en-US" sz="1999" dirty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endParaRPr lang="cs-CZ" sz="1999" dirty="0" smtClean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r>
              <a:rPr lang="en-US" sz="1999" dirty="0" smtClean="0">
                <a:solidFill>
                  <a:srgbClr val="525252"/>
                </a:solidFill>
                <a:latin typeface="Montserrat Bold"/>
              </a:rPr>
              <a:t>Program</a:t>
            </a:r>
            <a:r>
              <a:rPr lang="cs-CZ" sz="1999" dirty="0" smtClean="0">
                <a:solidFill>
                  <a:srgbClr val="525252"/>
                </a:solidFill>
                <a:latin typeface="Montserrat Bold"/>
              </a:rPr>
              <a:t> pro</a:t>
            </a:r>
            <a:r>
              <a:rPr lang="en-US" sz="1999" dirty="0" smtClean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maturanty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 -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timemanegement</a:t>
            </a:r>
            <a:r>
              <a:rPr lang="en-US" sz="1999" dirty="0">
                <a:solidFill>
                  <a:srgbClr val="525252"/>
                </a:solidFill>
                <a:latin typeface="Montserrat Bold"/>
              </a:rPr>
              <a:t>, mindfulness, </a:t>
            </a:r>
            <a:r>
              <a:rPr lang="en-US" sz="1999" dirty="0" err="1">
                <a:solidFill>
                  <a:srgbClr val="525252"/>
                </a:solidFill>
                <a:latin typeface="Montserrat Bold"/>
              </a:rPr>
              <a:t>psychohygiena</a:t>
            </a:r>
            <a:endParaRPr lang="en-US" sz="1999" dirty="0">
              <a:solidFill>
                <a:srgbClr val="525252"/>
              </a:solidFill>
              <a:latin typeface="Montserrat Bold"/>
            </a:endParaRPr>
          </a:p>
        </p:txBody>
      </p:sp>
      <p:sp>
        <p:nvSpPr>
          <p:cNvPr id="31" name="TextBox 26"/>
          <p:cNvSpPr txBox="1"/>
          <p:nvPr/>
        </p:nvSpPr>
        <p:spPr>
          <a:xfrm>
            <a:off x="14286561" y="6857080"/>
            <a:ext cx="3218897" cy="669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50"/>
              </a:lnSpc>
            </a:pPr>
            <a:r>
              <a:rPr lang="en-US" sz="5000" dirty="0" smtClean="0">
                <a:solidFill>
                  <a:srgbClr val="525252"/>
                </a:solidFill>
                <a:latin typeface="Montserrat Medium"/>
              </a:rPr>
              <a:t>202</a:t>
            </a:r>
            <a:r>
              <a:rPr lang="cs-CZ" sz="5000" dirty="0" smtClean="0">
                <a:solidFill>
                  <a:srgbClr val="525252"/>
                </a:solidFill>
                <a:latin typeface="Montserrat Medium"/>
              </a:rPr>
              <a:t>4</a:t>
            </a:r>
            <a:r>
              <a:rPr lang="en-US" sz="5000" dirty="0" smtClean="0">
                <a:solidFill>
                  <a:srgbClr val="525252"/>
                </a:solidFill>
                <a:latin typeface="Montserrat Medium"/>
              </a:rPr>
              <a:t>/2</a:t>
            </a:r>
            <a:r>
              <a:rPr lang="cs-CZ" sz="5000" dirty="0" smtClean="0">
                <a:solidFill>
                  <a:srgbClr val="525252"/>
                </a:solidFill>
                <a:latin typeface="Montserrat Medium"/>
              </a:rPr>
              <a:t>5</a:t>
            </a:r>
            <a:endParaRPr lang="en-US" sz="5000" dirty="0">
              <a:solidFill>
                <a:srgbClr val="525252"/>
              </a:solidFill>
              <a:latin typeface="Montserrat Medium"/>
            </a:endParaRPr>
          </a:p>
        </p:txBody>
      </p:sp>
      <p:sp>
        <p:nvSpPr>
          <p:cNvPr id="32" name="TextBox 28"/>
          <p:cNvSpPr txBox="1"/>
          <p:nvPr/>
        </p:nvSpPr>
        <p:spPr>
          <a:xfrm>
            <a:off x="14318712" y="7887288"/>
            <a:ext cx="2940588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3"/>
              </a:lnSpc>
            </a:pPr>
            <a:r>
              <a:rPr lang="en-US" sz="1899" dirty="0" err="1" smtClean="0">
                <a:solidFill>
                  <a:srgbClr val="525252"/>
                </a:solidFill>
                <a:latin typeface="Montserrat Bold"/>
              </a:rPr>
              <a:t>Třídnické</a:t>
            </a:r>
            <a:r>
              <a:rPr lang="en-US" sz="1899" dirty="0" smtClean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899" dirty="0" err="1">
                <a:solidFill>
                  <a:srgbClr val="525252"/>
                </a:solidFill>
                <a:latin typeface="Montserrat Bold"/>
              </a:rPr>
              <a:t>hodiny</a:t>
            </a:r>
            <a:r>
              <a:rPr lang="en-US" sz="18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899" dirty="0" err="1">
                <a:solidFill>
                  <a:srgbClr val="525252"/>
                </a:solidFill>
                <a:latin typeface="Montserrat Bold"/>
              </a:rPr>
              <a:t>i</a:t>
            </a:r>
            <a:r>
              <a:rPr lang="en-US" sz="1899" dirty="0">
                <a:solidFill>
                  <a:srgbClr val="525252"/>
                </a:solidFill>
                <a:latin typeface="Montserrat Bold"/>
              </a:rPr>
              <a:t> </a:t>
            </a:r>
            <a:r>
              <a:rPr lang="en-US" sz="1899" dirty="0" err="1">
                <a:solidFill>
                  <a:srgbClr val="525252"/>
                </a:solidFill>
                <a:latin typeface="Montserrat Bold"/>
              </a:rPr>
              <a:t>ve</a:t>
            </a:r>
            <a:r>
              <a:rPr lang="en-US" sz="1899" dirty="0">
                <a:solidFill>
                  <a:srgbClr val="525252"/>
                </a:solidFill>
                <a:latin typeface="Montserrat Bold"/>
              </a:rPr>
              <a:t> VIA </a:t>
            </a:r>
            <a:r>
              <a:rPr lang="en-US" sz="1899" dirty="0" err="1">
                <a:solidFill>
                  <a:srgbClr val="525252"/>
                </a:solidFill>
                <a:latin typeface="Montserrat Bold"/>
              </a:rPr>
              <a:t>ve</a:t>
            </a:r>
            <a:r>
              <a:rPr lang="en-US" sz="1899" dirty="0">
                <a:solidFill>
                  <a:srgbClr val="525252"/>
                </a:solidFill>
                <a:latin typeface="Montserrat Bold"/>
              </a:rPr>
              <a:t> 2. </a:t>
            </a:r>
            <a:r>
              <a:rPr lang="en-US" sz="1899" dirty="0" err="1" smtClean="0">
                <a:solidFill>
                  <a:srgbClr val="525252"/>
                </a:solidFill>
                <a:latin typeface="Montserrat Bold"/>
              </a:rPr>
              <a:t>ročníku</a:t>
            </a:r>
            <a:endParaRPr lang="cs-CZ" sz="1899" dirty="0" smtClean="0">
              <a:solidFill>
                <a:srgbClr val="525252"/>
              </a:solidFill>
              <a:latin typeface="Montserrat Bold"/>
            </a:endParaRPr>
          </a:p>
          <a:p>
            <a:pPr>
              <a:lnSpc>
                <a:spcPts val="3119"/>
              </a:lnSpc>
            </a:pPr>
            <a:r>
              <a:rPr lang="cs-CZ" sz="1999" dirty="0">
                <a:solidFill>
                  <a:srgbClr val="525252"/>
                </a:solidFill>
                <a:latin typeface="Montserrat Medium"/>
              </a:rPr>
              <a:t>1vh </a:t>
            </a:r>
            <a:r>
              <a:rPr lang="cs-CZ" sz="1999" dirty="0" smtClean="0">
                <a:solidFill>
                  <a:srgbClr val="525252"/>
                </a:solidFill>
                <a:latin typeface="Montserrat Medium"/>
              </a:rPr>
              <a:t>týdně ještě stále v tandemu</a:t>
            </a:r>
            <a:endParaRPr lang="en-US" sz="1999" dirty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2963"/>
              </a:lnSpc>
            </a:pPr>
            <a:endParaRPr lang="en-US" sz="1899" dirty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2963"/>
              </a:lnSpc>
            </a:pPr>
            <a:endParaRPr lang="en-US" sz="1899" dirty="0">
              <a:solidFill>
                <a:srgbClr val="525252"/>
              </a:solidFill>
              <a:latin typeface="Montserrat Medium"/>
            </a:endParaRPr>
          </a:p>
          <a:p>
            <a:pPr>
              <a:lnSpc>
                <a:spcPts val="2963"/>
              </a:lnSpc>
            </a:pPr>
            <a:r>
              <a:rPr lang="en-US" sz="1899" dirty="0">
                <a:solidFill>
                  <a:srgbClr val="525252"/>
                </a:solidFill>
                <a:latin typeface="Montserrat Medium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38862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6886" y="114300"/>
            <a:ext cx="14774235" cy="166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72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OS</a:t>
            </a:r>
            <a:r>
              <a:rPr lang="cs-CZ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V</a:t>
            </a:r>
            <a:r>
              <a:rPr lang="en-US" sz="4800" b="1" dirty="0" smtClean="0">
                <a:solidFill>
                  <a:srgbClr val="C00000"/>
                </a:solidFill>
                <a:latin typeface="Montserrat Medium" panose="020B0604020202020204" charset="-18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Montserrat Medium" panose="020B0604020202020204" charset="-18"/>
              </a:rPr>
              <a:t>V ALTU VE 3 LETECH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54821" y="2500549"/>
            <a:ext cx="4765505" cy="7395991"/>
            <a:chOff x="0" y="0"/>
            <a:chExt cx="1255112" cy="17446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55112" cy="1744610"/>
            </a:xfrm>
            <a:custGeom>
              <a:avLst/>
              <a:gdLst/>
              <a:ahLst/>
              <a:cxnLst/>
              <a:rect l="l" t="t" r="r" b="b"/>
              <a:pathLst>
                <a:path w="1255112" h="1744610">
                  <a:moveTo>
                    <a:pt x="82853" y="0"/>
                  </a:moveTo>
                  <a:lnTo>
                    <a:pt x="1172259" y="0"/>
                  </a:lnTo>
                  <a:cubicBezTo>
                    <a:pt x="1194233" y="0"/>
                    <a:pt x="1215307" y="8729"/>
                    <a:pt x="1230845" y="24267"/>
                  </a:cubicBezTo>
                  <a:cubicBezTo>
                    <a:pt x="1246383" y="39805"/>
                    <a:pt x="1255112" y="60879"/>
                    <a:pt x="1255112" y="82853"/>
                  </a:cubicBezTo>
                  <a:lnTo>
                    <a:pt x="1255112" y="1661757"/>
                  </a:lnTo>
                  <a:cubicBezTo>
                    <a:pt x="1255112" y="1683731"/>
                    <a:pt x="1246383" y="1704805"/>
                    <a:pt x="1230845" y="1720343"/>
                  </a:cubicBezTo>
                  <a:cubicBezTo>
                    <a:pt x="1215307" y="1735881"/>
                    <a:pt x="1194233" y="1744610"/>
                    <a:pt x="1172259" y="1744610"/>
                  </a:cubicBezTo>
                  <a:lnTo>
                    <a:pt x="82853" y="1744610"/>
                  </a:lnTo>
                  <a:cubicBezTo>
                    <a:pt x="60879" y="1744610"/>
                    <a:pt x="39805" y="1735881"/>
                    <a:pt x="24267" y="1720343"/>
                  </a:cubicBezTo>
                  <a:cubicBezTo>
                    <a:pt x="8729" y="1704805"/>
                    <a:pt x="0" y="1683731"/>
                    <a:pt x="0" y="1661757"/>
                  </a:cubicBezTo>
                  <a:lnTo>
                    <a:pt x="0" y="82853"/>
                  </a:lnTo>
                  <a:cubicBezTo>
                    <a:pt x="0" y="60879"/>
                    <a:pt x="8729" y="39805"/>
                    <a:pt x="24267" y="24267"/>
                  </a:cubicBezTo>
                  <a:cubicBezTo>
                    <a:pt x="39805" y="8729"/>
                    <a:pt x="60879" y="0"/>
                    <a:pt x="82853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1255112" cy="1735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30808" y="2711128"/>
            <a:ext cx="2660562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999" spc="95" dirty="0">
                <a:solidFill>
                  <a:srgbClr val="000000"/>
                </a:solidFill>
                <a:latin typeface="Montserrat Bold"/>
              </a:rPr>
              <a:t>OSV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66809" y="3705874"/>
            <a:ext cx="3541527" cy="632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9"/>
              </a:lnSpc>
            </a:pPr>
            <a:r>
              <a:rPr lang="en-US" sz="2045" spc="65" dirty="0" smtClean="0">
                <a:solidFill>
                  <a:srgbClr val="000000"/>
                </a:solidFill>
                <a:latin typeface="Montserrat Medium"/>
              </a:rPr>
              <a:t>3››</a:t>
            </a:r>
            <a:r>
              <a:rPr lang="cs-CZ" sz="2045" spc="65" dirty="0" smtClean="0">
                <a:solidFill>
                  <a:srgbClr val="000000"/>
                </a:solidFill>
                <a:latin typeface="Montserrat Medium"/>
              </a:rPr>
              <a:t>2</a:t>
            </a:r>
            <a:r>
              <a:rPr lang="en-US" sz="2045" spc="65" dirty="0" smtClean="0">
                <a:solidFill>
                  <a:srgbClr val="000000"/>
                </a:solidFill>
                <a:latin typeface="Montserrat Medium"/>
              </a:rPr>
              <a:t> </a:t>
            </a:r>
            <a:r>
              <a:rPr lang="en-US" sz="2045" spc="65" dirty="0" err="1">
                <a:solidFill>
                  <a:srgbClr val="000000"/>
                </a:solidFill>
                <a:latin typeface="Montserrat Medium"/>
              </a:rPr>
              <a:t>vh</a:t>
            </a: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 TÝDNĚ</a:t>
            </a:r>
          </a:p>
          <a:p>
            <a:pPr algn="ctr">
              <a:lnSpc>
                <a:spcPts val="3109"/>
              </a:lnSpc>
            </a:pPr>
            <a:endParaRPr lang="en-US" sz="2045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TŘÍDNÍ EXPEDICE</a:t>
            </a:r>
          </a:p>
          <a:p>
            <a:pPr algn="ctr">
              <a:lnSpc>
                <a:spcPts val="3109"/>
              </a:lnSpc>
            </a:pPr>
            <a:endParaRPr lang="en-US" sz="2045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KURZY: SILNÉ STRÁNKY</a:t>
            </a:r>
          </a:p>
          <a:p>
            <a:pPr algn="ctr">
              <a:lnSpc>
                <a:spcPts val="3109"/>
              </a:lnSpc>
            </a:pP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TÝMOVÁ PRÁCE</a:t>
            </a:r>
          </a:p>
          <a:p>
            <a:pPr algn="ctr">
              <a:lnSpc>
                <a:spcPts val="3109"/>
              </a:lnSpc>
            </a:pPr>
            <a:endParaRPr lang="en-US" sz="2045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EMOCE A PRÁCE S NIMI</a:t>
            </a:r>
          </a:p>
          <a:p>
            <a:pPr algn="ctr">
              <a:lnSpc>
                <a:spcPts val="3109"/>
              </a:lnSpc>
            </a:pPr>
            <a:endParaRPr lang="en-US" sz="2045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VELKÁ EXPEDICE - TÝMOVÁ PRÁCE </a:t>
            </a:r>
          </a:p>
          <a:p>
            <a:pPr algn="ctr">
              <a:lnSpc>
                <a:spcPts val="3109"/>
              </a:lnSpc>
            </a:pP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--------------</a:t>
            </a:r>
          </a:p>
          <a:p>
            <a:pPr algn="ctr">
              <a:lnSpc>
                <a:spcPts val="3109"/>
              </a:lnSpc>
            </a:pPr>
            <a:r>
              <a:rPr lang="en-US" sz="2045" spc="65" dirty="0" err="1">
                <a:solidFill>
                  <a:srgbClr val="000000"/>
                </a:solidFill>
                <a:latin typeface="Montserrat Medium"/>
              </a:rPr>
              <a:t>individuální</a:t>
            </a: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 </a:t>
            </a:r>
            <a:r>
              <a:rPr lang="en-US" sz="2045" spc="65" dirty="0" err="1">
                <a:solidFill>
                  <a:srgbClr val="000000"/>
                </a:solidFill>
                <a:latin typeface="Montserrat Medium"/>
              </a:rPr>
              <a:t>pohovory</a:t>
            </a: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 v </a:t>
            </a:r>
            <a:r>
              <a:rPr lang="en-US" sz="2045" spc="65" dirty="0" err="1">
                <a:solidFill>
                  <a:srgbClr val="000000"/>
                </a:solidFill>
                <a:latin typeface="Montserrat Medium"/>
              </a:rPr>
              <a:t>rámci</a:t>
            </a: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 OSV </a:t>
            </a:r>
            <a:r>
              <a:rPr lang="en-US" sz="2045" spc="65" dirty="0" err="1">
                <a:solidFill>
                  <a:srgbClr val="000000"/>
                </a:solidFill>
                <a:latin typeface="Montserrat Medium"/>
              </a:rPr>
              <a:t>i</a:t>
            </a:r>
            <a:r>
              <a:rPr lang="en-US" sz="2045" spc="65" dirty="0">
                <a:solidFill>
                  <a:srgbClr val="000000"/>
                </a:solidFill>
                <a:latin typeface="Montserrat Medium"/>
              </a:rPr>
              <a:t> s TU</a:t>
            </a:r>
          </a:p>
          <a:p>
            <a:pPr algn="ctr">
              <a:lnSpc>
                <a:spcPts val="3109"/>
              </a:lnSpc>
            </a:pPr>
            <a:endParaRPr lang="en-US" sz="2045" spc="65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109"/>
              </a:lnSpc>
            </a:pPr>
            <a:endParaRPr lang="en-US" sz="2045" spc="65" dirty="0">
              <a:solidFill>
                <a:srgbClr val="000000"/>
              </a:solidFill>
              <a:latin typeface="Montserrat Mediu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211919" y="2324100"/>
            <a:ext cx="4621635" cy="7395991"/>
            <a:chOff x="0" y="0"/>
            <a:chExt cx="1217221" cy="17446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7221" cy="1744610"/>
            </a:xfrm>
            <a:custGeom>
              <a:avLst/>
              <a:gdLst/>
              <a:ahLst/>
              <a:cxnLst/>
              <a:rect l="l" t="t" r="r" b="b"/>
              <a:pathLst>
                <a:path w="1217221" h="1744610">
                  <a:moveTo>
                    <a:pt x="85433" y="0"/>
                  </a:moveTo>
                  <a:lnTo>
                    <a:pt x="1131788" y="0"/>
                  </a:lnTo>
                  <a:cubicBezTo>
                    <a:pt x="1154446" y="0"/>
                    <a:pt x="1176176" y="9001"/>
                    <a:pt x="1192198" y="25023"/>
                  </a:cubicBezTo>
                  <a:cubicBezTo>
                    <a:pt x="1208220" y="41044"/>
                    <a:pt x="1217221" y="62774"/>
                    <a:pt x="1217221" y="85433"/>
                  </a:cubicBezTo>
                  <a:lnTo>
                    <a:pt x="1217221" y="1659178"/>
                  </a:lnTo>
                  <a:cubicBezTo>
                    <a:pt x="1217221" y="1681836"/>
                    <a:pt x="1208220" y="1703566"/>
                    <a:pt x="1192198" y="1719588"/>
                  </a:cubicBezTo>
                  <a:cubicBezTo>
                    <a:pt x="1176176" y="1735609"/>
                    <a:pt x="1154446" y="1744610"/>
                    <a:pt x="1131788" y="1744610"/>
                  </a:cubicBezTo>
                  <a:lnTo>
                    <a:pt x="85433" y="1744610"/>
                  </a:lnTo>
                  <a:cubicBezTo>
                    <a:pt x="38249" y="1744610"/>
                    <a:pt x="0" y="1706361"/>
                    <a:pt x="0" y="1659178"/>
                  </a:cubicBezTo>
                  <a:lnTo>
                    <a:pt x="0" y="85433"/>
                  </a:lnTo>
                  <a:cubicBezTo>
                    <a:pt x="0" y="38249"/>
                    <a:pt x="38249" y="0"/>
                    <a:pt x="85433" y="0"/>
                  </a:cubicBezTo>
                  <a:close/>
                </a:path>
              </a:pathLst>
            </a:custGeom>
            <a:solidFill>
              <a:srgbClr val="F7BB9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1217221" cy="1735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188508" y="2711128"/>
            <a:ext cx="2660562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999" spc="95" dirty="0">
                <a:solidFill>
                  <a:srgbClr val="000000"/>
                </a:solidFill>
                <a:latin typeface="Montserrat Bold"/>
              </a:rPr>
              <a:t>OSV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621219" y="2300606"/>
            <a:ext cx="4458408" cy="7355611"/>
            <a:chOff x="0" y="0"/>
            <a:chExt cx="1174231" cy="16801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74231" cy="1680130"/>
            </a:xfrm>
            <a:custGeom>
              <a:avLst/>
              <a:gdLst/>
              <a:ahLst/>
              <a:cxnLst/>
              <a:rect l="l" t="t" r="r" b="b"/>
              <a:pathLst>
                <a:path w="1174231" h="1680130">
                  <a:moveTo>
                    <a:pt x="88560" y="0"/>
                  </a:moveTo>
                  <a:lnTo>
                    <a:pt x="1085671" y="0"/>
                  </a:lnTo>
                  <a:cubicBezTo>
                    <a:pt x="1134581" y="0"/>
                    <a:pt x="1174231" y="39650"/>
                    <a:pt x="1174231" y="88560"/>
                  </a:cubicBezTo>
                  <a:lnTo>
                    <a:pt x="1174231" y="1591570"/>
                  </a:lnTo>
                  <a:cubicBezTo>
                    <a:pt x="1174231" y="1640480"/>
                    <a:pt x="1134581" y="1680130"/>
                    <a:pt x="1085671" y="1680130"/>
                  </a:cubicBezTo>
                  <a:lnTo>
                    <a:pt x="88560" y="1680130"/>
                  </a:lnTo>
                  <a:cubicBezTo>
                    <a:pt x="65073" y="1680130"/>
                    <a:pt x="42547" y="1670799"/>
                    <a:pt x="25939" y="1654191"/>
                  </a:cubicBezTo>
                  <a:cubicBezTo>
                    <a:pt x="9330" y="1637583"/>
                    <a:pt x="0" y="1615057"/>
                    <a:pt x="0" y="1591570"/>
                  </a:cubicBezTo>
                  <a:lnTo>
                    <a:pt x="0" y="88560"/>
                  </a:lnTo>
                  <a:cubicBezTo>
                    <a:pt x="0" y="39650"/>
                    <a:pt x="39650" y="0"/>
                    <a:pt x="88560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1174231" cy="1670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424070" y="2838082"/>
            <a:ext cx="266056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2999" spc="95" dirty="0">
                <a:solidFill>
                  <a:srgbClr val="000000"/>
                </a:solidFill>
                <a:latin typeface="Montserrat Bold"/>
              </a:rPr>
              <a:t>SVĚT PRÁCE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05724" y="3827971"/>
            <a:ext cx="3289398" cy="595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2 </a:t>
            </a:r>
            <a:r>
              <a:rPr lang="en-US" sz="1899" spc="60" dirty="0" err="1">
                <a:solidFill>
                  <a:srgbClr val="000000"/>
                </a:solidFill>
                <a:latin typeface="Montserrat"/>
              </a:rPr>
              <a:t>vh</a:t>
            </a: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899" spc="60" dirty="0" smtClean="0">
                <a:solidFill>
                  <a:srgbClr val="000000"/>
                </a:solidFill>
                <a:latin typeface="Montserrat"/>
              </a:rPr>
              <a:t>TÝDNĚ</a:t>
            </a:r>
            <a:r>
              <a:rPr lang="cs-CZ" sz="1899" spc="60" dirty="0" smtClean="0">
                <a:solidFill>
                  <a:srgbClr val="000000"/>
                </a:solidFill>
                <a:latin typeface="Montserrat"/>
              </a:rPr>
              <a:t> ve 3.ročníku </a:t>
            </a:r>
            <a:r>
              <a:rPr lang="en-US" sz="2000" spc="65" dirty="0" smtClean="0">
                <a:solidFill>
                  <a:srgbClr val="000000"/>
                </a:solidFill>
                <a:latin typeface="Montserrat Medium"/>
              </a:rPr>
              <a:t>››</a:t>
            </a:r>
            <a:r>
              <a:rPr lang="cs-CZ" sz="2000" spc="65" dirty="0">
                <a:solidFill>
                  <a:srgbClr val="000000"/>
                </a:solidFill>
                <a:latin typeface="Montserrat Medium"/>
              </a:rPr>
              <a:t> </a:t>
            </a:r>
            <a:r>
              <a:rPr lang="cs-CZ" sz="2000" spc="65" dirty="0" smtClean="0">
                <a:solidFill>
                  <a:srgbClr val="000000"/>
                </a:solidFill>
                <a:latin typeface="Montserrat Medium"/>
              </a:rPr>
              <a:t>ve 2.</a:t>
            </a:r>
            <a:r>
              <a:rPr lang="cs-CZ" sz="1899" spc="60" dirty="0" smtClean="0">
                <a:solidFill>
                  <a:srgbClr val="000000"/>
                </a:solidFill>
                <a:latin typeface="Montserrat"/>
              </a:rPr>
              <a:t>pololetí</a:t>
            </a:r>
            <a:endParaRPr lang="en-US" sz="1899" spc="6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DOBROVOLNICKÁ EXPEDICE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EXPEDICE ROZHLEDNA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 smtClean="0">
                <a:solidFill>
                  <a:srgbClr val="000000"/>
                </a:solidFill>
                <a:latin typeface="Montserrat"/>
              </a:rPr>
              <a:t>DOBROPRAXE</a:t>
            </a:r>
            <a:r>
              <a:rPr lang="cs-CZ" sz="1899" spc="60" dirty="0" smtClean="0">
                <a:solidFill>
                  <a:srgbClr val="000000"/>
                </a:solidFill>
                <a:latin typeface="Montserrat"/>
              </a:rPr>
              <a:t> – již není</a:t>
            </a:r>
            <a:endParaRPr lang="en-US" sz="1899" spc="6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PRACOVNÍ PRAXE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--------------</a:t>
            </a:r>
          </a:p>
          <a:p>
            <a:pPr algn="ctr">
              <a:lnSpc>
                <a:spcPts val="2887"/>
              </a:lnSpc>
            </a:pPr>
            <a:r>
              <a:rPr lang="en-US" sz="1899" spc="60" dirty="0" err="1">
                <a:solidFill>
                  <a:srgbClr val="000000"/>
                </a:solidFill>
                <a:latin typeface="Montserrat"/>
              </a:rPr>
              <a:t>individuální</a:t>
            </a: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899" spc="60" dirty="0" err="1">
                <a:solidFill>
                  <a:srgbClr val="000000"/>
                </a:solidFill>
                <a:latin typeface="Montserrat"/>
              </a:rPr>
              <a:t>pohovory</a:t>
            </a: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 v </a:t>
            </a:r>
            <a:r>
              <a:rPr lang="en-US" sz="1899" spc="60" dirty="0" err="1">
                <a:solidFill>
                  <a:srgbClr val="000000"/>
                </a:solidFill>
                <a:latin typeface="Montserrat"/>
              </a:rPr>
              <a:t>rámci</a:t>
            </a: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 SPR </a:t>
            </a:r>
            <a:r>
              <a:rPr lang="en-US" sz="1899" spc="60" dirty="0" err="1">
                <a:solidFill>
                  <a:srgbClr val="000000"/>
                </a:solidFill>
                <a:latin typeface="Montserrat"/>
              </a:rPr>
              <a:t>i</a:t>
            </a:r>
            <a:r>
              <a:rPr lang="en-US" sz="1899" spc="60" dirty="0">
                <a:solidFill>
                  <a:srgbClr val="000000"/>
                </a:solidFill>
                <a:latin typeface="Montserrat"/>
              </a:rPr>
              <a:t> s TU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725217" y="3705874"/>
            <a:ext cx="3495485" cy="591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 dirty="0" smtClean="0">
                <a:solidFill>
                  <a:srgbClr val="000000"/>
                </a:solidFill>
                <a:latin typeface="Montserrat Medium"/>
              </a:rPr>
              <a:t>3</a:t>
            </a:r>
            <a:r>
              <a:rPr lang="en-US" sz="2000" spc="65" dirty="0">
                <a:solidFill>
                  <a:srgbClr val="000000"/>
                </a:solidFill>
                <a:latin typeface="Montserrat Medium"/>
              </a:rPr>
              <a:t> ››</a:t>
            </a:r>
            <a:r>
              <a:rPr lang="cs-CZ" sz="2000" spc="65" dirty="0">
                <a:solidFill>
                  <a:srgbClr val="000000"/>
                </a:solidFill>
                <a:latin typeface="Montserrat Medium"/>
              </a:rPr>
              <a:t>2</a:t>
            </a:r>
            <a:r>
              <a:rPr lang="en-US" sz="1899" spc="60" dirty="0" smtClean="0">
                <a:solidFill>
                  <a:srgbClr val="000000"/>
                </a:solidFill>
                <a:latin typeface="Montserrat Medium"/>
              </a:rPr>
              <a:t> </a:t>
            </a:r>
            <a:r>
              <a:rPr lang="en-US" sz="1899" spc="60" dirty="0" err="1">
                <a:solidFill>
                  <a:srgbClr val="000000"/>
                </a:solidFill>
                <a:latin typeface="Montserrat Medium"/>
              </a:rPr>
              <a:t>vh</a:t>
            </a: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 TÝDNĚ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DOBROVOLNICKÁ EXPEDICE 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KURZY: SILNÉ STRÁNKY II 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LEKCE P4C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VELKÁ EXPEDICE - TÝMOVÁ PRÁCE 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2887"/>
              </a:lnSpc>
            </a:pP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--------------</a:t>
            </a:r>
          </a:p>
          <a:p>
            <a:pPr algn="ctr">
              <a:lnSpc>
                <a:spcPts val="2887"/>
              </a:lnSpc>
            </a:pPr>
            <a:r>
              <a:rPr lang="en-US" sz="1899" spc="60" dirty="0" err="1">
                <a:solidFill>
                  <a:srgbClr val="000000"/>
                </a:solidFill>
                <a:latin typeface="Montserrat Medium"/>
              </a:rPr>
              <a:t>individuální</a:t>
            </a: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 </a:t>
            </a:r>
            <a:r>
              <a:rPr lang="en-US" sz="1899" spc="60" dirty="0" err="1">
                <a:solidFill>
                  <a:srgbClr val="000000"/>
                </a:solidFill>
                <a:latin typeface="Montserrat Medium"/>
              </a:rPr>
              <a:t>pohovory</a:t>
            </a: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 v </a:t>
            </a:r>
            <a:r>
              <a:rPr lang="en-US" sz="1899" spc="60" dirty="0" err="1">
                <a:solidFill>
                  <a:srgbClr val="000000"/>
                </a:solidFill>
                <a:latin typeface="Montserrat Medium"/>
              </a:rPr>
              <a:t>rámci</a:t>
            </a: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 OSV </a:t>
            </a:r>
            <a:r>
              <a:rPr lang="en-US" sz="1899" spc="60" dirty="0" err="1">
                <a:solidFill>
                  <a:srgbClr val="000000"/>
                </a:solidFill>
                <a:latin typeface="Montserrat Medium"/>
              </a:rPr>
              <a:t>i</a:t>
            </a:r>
            <a:r>
              <a:rPr lang="en-US" sz="1899" spc="60" dirty="0">
                <a:solidFill>
                  <a:srgbClr val="000000"/>
                </a:solidFill>
                <a:latin typeface="Montserrat Medium"/>
              </a:rPr>
              <a:t> s TU</a:t>
            </a:r>
          </a:p>
          <a:p>
            <a:pPr algn="ctr">
              <a:lnSpc>
                <a:spcPts val="2887"/>
              </a:lnSpc>
            </a:pPr>
            <a:endParaRPr lang="en-US" sz="1899" spc="60" dirty="0">
              <a:solidFill>
                <a:srgbClr val="000000"/>
              </a:solidFill>
              <a:latin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94774" y="-5047211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97142" y="2626903"/>
            <a:ext cx="2037263" cy="203726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4005" y="0"/>
                  </a:moveTo>
                  <a:lnTo>
                    <a:pt x="698795" y="0"/>
                  </a:lnTo>
                  <a:cubicBezTo>
                    <a:pt x="761758" y="0"/>
                    <a:pt x="812800" y="51042"/>
                    <a:pt x="812800" y="114005"/>
                  </a:cubicBezTo>
                  <a:lnTo>
                    <a:pt x="812800" y="698795"/>
                  </a:lnTo>
                  <a:cubicBezTo>
                    <a:pt x="812800" y="761758"/>
                    <a:pt x="761758" y="812800"/>
                    <a:pt x="698795" y="812800"/>
                  </a:cubicBezTo>
                  <a:lnTo>
                    <a:pt x="114005" y="812800"/>
                  </a:lnTo>
                  <a:cubicBezTo>
                    <a:pt x="51042" y="812800"/>
                    <a:pt x="0" y="761758"/>
                    <a:pt x="0" y="698795"/>
                  </a:cubicBezTo>
                  <a:lnTo>
                    <a:pt x="0" y="114005"/>
                  </a:lnTo>
                  <a:cubicBezTo>
                    <a:pt x="0" y="51042"/>
                    <a:pt x="51042" y="0"/>
                    <a:pt x="114005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43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24"/>
                </a:lnSpc>
              </a:pPr>
              <a:r>
                <a:rPr lang="en-US" sz="7499" spc="532" dirty="0">
                  <a:solidFill>
                    <a:srgbClr val="FFFFFF"/>
                  </a:solidFill>
                  <a:latin typeface="Montserrat Classic Bold"/>
                </a:rPr>
                <a:t>01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12304" y="235193"/>
            <a:ext cx="12813306" cy="1440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363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C00000"/>
                </a:solidFill>
                <a:latin typeface="Montserrat Medium" panose="020B0604020202020204" charset="-18"/>
              </a:rPr>
              <a:t>TÉMATA V TEMATICKÝCH BLOCÍCH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6959" y="5612648"/>
            <a:ext cx="2075896" cy="193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6"/>
              </a:lnSpc>
            </a:pPr>
            <a:r>
              <a:rPr lang="en-US" sz="1800" spc="57" dirty="0">
                <a:solidFill>
                  <a:srgbClr val="000000"/>
                </a:solidFill>
                <a:latin typeface="Montserrat Bold"/>
              </a:rPr>
              <a:t>KOMUNIKACE</a:t>
            </a:r>
          </a:p>
          <a:p>
            <a:pPr algn="ctr">
              <a:lnSpc>
                <a:spcPts val="2128"/>
              </a:lnSpc>
            </a:pPr>
            <a:r>
              <a:rPr lang="en-US" sz="1400" spc="44" dirty="0">
                <a:solidFill>
                  <a:srgbClr val="000000"/>
                </a:solidFill>
                <a:latin typeface="Montserrat"/>
              </a:rPr>
              <a:t>ZÁKLADY EFEKTIVNÍ KOMUNIKACE A PODÁVÁNÍ POPSINÉ ZPĚTNÉ VAZBY</a:t>
            </a:r>
          </a:p>
          <a:p>
            <a:pPr algn="ctr">
              <a:lnSpc>
                <a:spcPts val="2128"/>
              </a:lnSpc>
            </a:pPr>
            <a:endParaRPr lang="en-US" sz="1400" spc="44" dirty="0">
              <a:solidFill>
                <a:srgbClr val="000000"/>
              </a:solidFill>
              <a:latin typeface="Montserrat"/>
            </a:endParaRPr>
          </a:p>
          <a:p>
            <a:pPr marL="0" lvl="0" indent="0" algn="ctr">
              <a:lnSpc>
                <a:spcPts val="2128"/>
              </a:lnSpc>
              <a:spcBef>
                <a:spcPct val="0"/>
              </a:spcBef>
            </a:pPr>
            <a:endParaRPr lang="en-US" sz="1400" spc="44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348734" y="2626902"/>
            <a:ext cx="2037263" cy="203726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4005" y="0"/>
                  </a:moveTo>
                  <a:lnTo>
                    <a:pt x="698795" y="0"/>
                  </a:lnTo>
                  <a:cubicBezTo>
                    <a:pt x="761758" y="0"/>
                    <a:pt x="812800" y="51042"/>
                    <a:pt x="812800" y="114005"/>
                  </a:cubicBezTo>
                  <a:lnTo>
                    <a:pt x="812800" y="698795"/>
                  </a:lnTo>
                  <a:cubicBezTo>
                    <a:pt x="812800" y="761758"/>
                    <a:pt x="761758" y="812800"/>
                    <a:pt x="698795" y="812800"/>
                  </a:cubicBezTo>
                  <a:lnTo>
                    <a:pt x="114005" y="812800"/>
                  </a:lnTo>
                  <a:cubicBezTo>
                    <a:pt x="51042" y="812800"/>
                    <a:pt x="0" y="761758"/>
                    <a:pt x="0" y="698795"/>
                  </a:cubicBezTo>
                  <a:lnTo>
                    <a:pt x="0" y="114005"/>
                  </a:lnTo>
                  <a:cubicBezTo>
                    <a:pt x="0" y="51042"/>
                    <a:pt x="51042" y="0"/>
                    <a:pt x="114005" y="0"/>
                  </a:cubicBezTo>
                  <a:close/>
                </a:path>
              </a:pathLst>
            </a:custGeom>
            <a:solidFill>
              <a:srgbClr val="F7BB9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143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24"/>
                </a:lnSpc>
              </a:pPr>
              <a:r>
                <a:rPr lang="en-US" sz="7499" spc="532">
                  <a:solidFill>
                    <a:srgbClr val="FFFFFF"/>
                  </a:solidFill>
                  <a:latin typeface="Montserrat Classic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00326" y="2626902"/>
            <a:ext cx="2037263" cy="2211799"/>
            <a:chOff x="0" y="-349580"/>
            <a:chExt cx="812800" cy="882434"/>
          </a:xfrm>
        </p:grpSpPr>
        <p:sp>
          <p:nvSpPr>
            <p:cNvPr id="12" name="Freeform 12"/>
            <p:cNvSpPr/>
            <p:nvPr/>
          </p:nvSpPr>
          <p:spPr>
            <a:xfrm>
              <a:off x="0" y="-349580"/>
              <a:ext cx="812800" cy="88243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4005" y="0"/>
                  </a:moveTo>
                  <a:lnTo>
                    <a:pt x="698795" y="0"/>
                  </a:lnTo>
                  <a:cubicBezTo>
                    <a:pt x="761758" y="0"/>
                    <a:pt x="812800" y="51042"/>
                    <a:pt x="812800" y="114005"/>
                  </a:cubicBezTo>
                  <a:lnTo>
                    <a:pt x="812800" y="698795"/>
                  </a:lnTo>
                  <a:cubicBezTo>
                    <a:pt x="812800" y="761758"/>
                    <a:pt x="761758" y="812800"/>
                    <a:pt x="698795" y="812800"/>
                  </a:cubicBezTo>
                  <a:lnTo>
                    <a:pt x="114005" y="812800"/>
                  </a:lnTo>
                  <a:cubicBezTo>
                    <a:pt x="51042" y="812800"/>
                    <a:pt x="0" y="761758"/>
                    <a:pt x="0" y="698795"/>
                  </a:cubicBezTo>
                  <a:lnTo>
                    <a:pt x="0" y="114005"/>
                  </a:lnTo>
                  <a:cubicBezTo>
                    <a:pt x="0" y="51042"/>
                    <a:pt x="51042" y="0"/>
                    <a:pt x="114005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3528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24"/>
                </a:lnSpc>
              </a:pPr>
              <a:r>
                <a:rPr lang="en-US" sz="7499" spc="532" dirty="0">
                  <a:solidFill>
                    <a:srgbClr val="FFFFFF"/>
                  </a:solidFill>
                  <a:latin typeface="Montserrat Classic Bold"/>
                </a:rPr>
                <a:t>03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63614" y="8061911"/>
            <a:ext cx="239399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 Bold"/>
              </a:rPr>
              <a:t>PRÁCE S ČASEM A STRESMANAGEMENT</a:t>
            </a: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marL="0" lvl="0" indent="0" algn="ctr">
              <a:lnSpc>
                <a:spcPts val="2432"/>
              </a:lnSpc>
              <a:spcBef>
                <a:spcPct val="0"/>
              </a:spcBef>
            </a:pP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HODNOTY, PRÁCE S PRIORITAMI, </a:t>
            </a:r>
            <a:r>
              <a:rPr lang="en-US" sz="1600" spc="51" dirty="0" smtClean="0">
                <a:solidFill>
                  <a:srgbClr val="000000"/>
                </a:solidFill>
                <a:latin typeface="Montserrat"/>
              </a:rPr>
              <a:t>PLÁN</a:t>
            </a:r>
            <a:r>
              <a:rPr lang="cs-CZ" sz="1600" spc="51" dirty="0" smtClean="0">
                <a:solidFill>
                  <a:srgbClr val="000000"/>
                </a:solidFill>
                <a:latin typeface="Montserrat"/>
              </a:rPr>
              <a:t> UDRŽITELNOSTI</a:t>
            </a:r>
            <a:r>
              <a:rPr lang="en-US" sz="1600" spc="5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cs-CZ" sz="1600" spc="51" dirty="0" smtClean="0">
                <a:solidFill>
                  <a:srgbClr val="000000"/>
                </a:solidFill>
                <a:latin typeface="Montserrat"/>
              </a:rPr>
              <a:t>VE ŠKOLNÍM ROCE</a:t>
            </a:r>
            <a:endParaRPr lang="en-US" sz="1600" spc="51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1248493" y="2661813"/>
            <a:ext cx="2168357" cy="2037263"/>
            <a:chOff x="-18737" y="-335652"/>
            <a:chExt cx="865102" cy="812800"/>
          </a:xfrm>
        </p:grpSpPr>
        <p:sp>
          <p:nvSpPr>
            <p:cNvPr id="16" name="Freeform 16"/>
            <p:cNvSpPr/>
            <p:nvPr/>
          </p:nvSpPr>
          <p:spPr>
            <a:xfrm>
              <a:off x="-18737" y="-33565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4005" y="0"/>
                  </a:moveTo>
                  <a:lnTo>
                    <a:pt x="698795" y="0"/>
                  </a:lnTo>
                  <a:cubicBezTo>
                    <a:pt x="761758" y="0"/>
                    <a:pt x="812800" y="51042"/>
                    <a:pt x="812800" y="114005"/>
                  </a:cubicBezTo>
                  <a:lnTo>
                    <a:pt x="812800" y="698795"/>
                  </a:lnTo>
                  <a:cubicBezTo>
                    <a:pt x="812800" y="761758"/>
                    <a:pt x="761758" y="812800"/>
                    <a:pt x="698795" y="812800"/>
                  </a:cubicBezTo>
                  <a:lnTo>
                    <a:pt x="114005" y="812800"/>
                  </a:lnTo>
                  <a:cubicBezTo>
                    <a:pt x="51042" y="812800"/>
                    <a:pt x="0" y="761758"/>
                    <a:pt x="0" y="698795"/>
                  </a:cubicBezTo>
                  <a:lnTo>
                    <a:pt x="0" y="114005"/>
                  </a:lnTo>
                  <a:cubicBezTo>
                    <a:pt x="0" y="51042"/>
                    <a:pt x="51042" y="0"/>
                    <a:pt x="114005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33565" y="-241959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24"/>
                </a:lnSpc>
              </a:pPr>
              <a:r>
                <a:rPr lang="en-US" sz="7499" spc="532" dirty="0">
                  <a:solidFill>
                    <a:srgbClr val="FFFFFF"/>
                  </a:solidFill>
                  <a:latin typeface="Montserrat Classic Bold"/>
                </a:rPr>
                <a:t>04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739531" y="2661813"/>
            <a:ext cx="2056580" cy="2087119"/>
            <a:chOff x="-7707" y="-335652"/>
            <a:chExt cx="820507" cy="832691"/>
          </a:xfrm>
        </p:grpSpPr>
        <p:sp>
          <p:nvSpPr>
            <p:cNvPr id="19" name="Freeform 19"/>
            <p:cNvSpPr/>
            <p:nvPr/>
          </p:nvSpPr>
          <p:spPr>
            <a:xfrm>
              <a:off x="-7707" y="-33565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4005" y="0"/>
                  </a:moveTo>
                  <a:lnTo>
                    <a:pt x="698795" y="0"/>
                  </a:lnTo>
                  <a:cubicBezTo>
                    <a:pt x="761758" y="0"/>
                    <a:pt x="812800" y="51042"/>
                    <a:pt x="812800" y="114005"/>
                  </a:cubicBezTo>
                  <a:lnTo>
                    <a:pt x="812800" y="698795"/>
                  </a:lnTo>
                  <a:cubicBezTo>
                    <a:pt x="812800" y="761758"/>
                    <a:pt x="761758" y="812800"/>
                    <a:pt x="698795" y="812800"/>
                  </a:cubicBezTo>
                  <a:lnTo>
                    <a:pt x="114005" y="812800"/>
                  </a:lnTo>
                  <a:cubicBezTo>
                    <a:pt x="51042" y="812800"/>
                    <a:pt x="0" y="761758"/>
                    <a:pt x="0" y="698795"/>
                  </a:cubicBezTo>
                  <a:lnTo>
                    <a:pt x="0" y="114005"/>
                  </a:lnTo>
                  <a:cubicBezTo>
                    <a:pt x="0" y="51042"/>
                    <a:pt x="51042" y="0"/>
                    <a:pt x="114005" y="0"/>
                  </a:cubicBezTo>
                  <a:close/>
                </a:path>
              </a:pathLst>
            </a:custGeom>
            <a:solidFill>
              <a:srgbClr val="F7BB9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01461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24"/>
                </a:lnSpc>
              </a:pPr>
              <a:r>
                <a:rPr lang="en-US" sz="7499" spc="532" dirty="0">
                  <a:solidFill>
                    <a:srgbClr val="FFFFFF"/>
                  </a:solidFill>
                  <a:latin typeface="Montserrat Classic Bold"/>
                </a:rPr>
                <a:t>05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385927" y="5612648"/>
            <a:ext cx="2075896" cy="181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 Bold"/>
              </a:rPr>
              <a:t>PRÁCE S ČASEM  A  PSYCHOGYGIENA</a:t>
            </a:r>
          </a:p>
          <a:p>
            <a:pPr marL="0" lvl="0" indent="0" algn="ctr">
              <a:lnSpc>
                <a:spcPts val="2432"/>
              </a:lnSpc>
              <a:spcBef>
                <a:spcPct val="0"/>
              </a:spcBef>
            </a:pP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PRÁCE S PRIORITAMI A SMART CÍL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60270" y="5552371"/>
            <a:ext cx="2075896" cy="181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 Bold"/>
              </a:rPr>
              <a:t>KOMUNIKACE</a:t>
            </a:r>
          </a:p>
          <a:p>
            <a:pPr algn="ctr">
              <a:lnSpc>
                <a:spcPts val="2432"/>
              </a:lnSpc>
            </a:pPr>
            <a:endParaRPr lang="en-US" sz="1600" spc="51" dirty="0">
              <a:solidFill>
                <a:srgbClr val="000000"/>
              </a:solidFill>
              <a:latin typeface="Montserrat Bold"/>
            </a:endParaRPr>
          </a:p>
          <a:p>
            <a:pPr marL="0" lvl="0" indent="0" algn="ctr">
              <a:lnSpc>
                <a:spcPts val="2432"/>
              </a:lnSpc>
              <a:spcBef>
                <a:spcPct val="0"/>
              </a:spcBef>
            </a:pP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AKTIVNÍ NASLOUCHÁNÍ A KOMUNIKAČNÍ STYLY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72066" y="8097471"/>
            <a:ext cx="2075896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 Bold"/>
              </a:rPr>
              <a:t>UČENÍ A  PSYCHOGYGIENA</a:t>
            </a:r>
          </a:p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PRÁCE S CHYBOU</a:t>
            </a:r>
          </a:p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NASTAVENÍ MYSLI</a:t>
            </a:r>
          </a:p>
          <a:p>
            <a:pPr algn="ctr">
              <a:lnSpc>
                <a:spcPts val="2432"/>
              </a:lnSpc>
            </a:pPr>
            <a:r>
              <a:rPr lang="en-US" sz="1600" spc="51" dirty="0" smtClean="0">
                <a:solidFill>
                  <a:srgbClr val="000000"/>
                </a:solidFill>
                <a:latin typeface="Montserrat"/>
              </a:rPr>
              <a:t>FLOW</a:t>
            </a:r>
            <a:r>
              <a:rPr lang="cs-CZ" sz="1600" spc="51" dirty="0" smtClean="0">
                <a:solidFill>
                  <a:srgbClr val="000000"/>
                </a:solidFill>
                <a:latin typeface="Montserrat"/>
              </a:rPr>
              <a:t>, PRÁCE S NEGATIVNÍMI MYŠLENKAMI</a:t>
            </a:r>
            <a:endParaRPr lang="en-US" sz="1600" spc="51" dirty="0">
              <a:solidFill>
                <a:srgbClr val="000000"/>
              </a:solidFill>
              <a:latin typeface="Montserrat"/>
            </a:endParaRPr>
          </a:p>
          <a:p>
            <a:pPr marL="0" lvl="0" indent="0" algn="ctr">
              <a:lnSpc>
                <a:spcPts val="2432"/>
              </a:lnSpc>
              <a:spcBef>
                <a:spcPct val="0"/>
              </a:spcBef>
            </a:pPr>
            <a:endParaRPr lang="en-US" sz="1600" spc="5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903024" y="5612648"/>
            <a:ext cx="2075896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 Bold"/>
              </a:rPr>
              <a:t>UČENÍ A  PSYCHOGYGIENA</a:t>
            </a:r>
          </a:p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UČEBNÍ </a:t>
            </a:r>
            <a:r>
              <a:rPr lang="en-US" sz="1600" spc="51" dirty="0" smtClean="0">
                <a:solidFill>
                  <a:srgbClr val="000000"/>
                </a:solidFill>
                <a:latin typeface="Montserrat"/>
              </a:rPr>
              <a:t>S</a:t>
            </a:r>
            <a:r>
              <a:rPr lang="cs-CZ" sz="1600" spc="51" dirty="0" smtClean="0">
                <a:solidFill>
                  <a:srgbClr val="000000"/>
                </a:solidFill>
                <a:latin typeface="Montserrat"/>
              </a:rPr>
              <a:t>TRATEGIE</a:t>
            </a:r>
            <a:r>
              <a:rPr lang="en-US" sz="1600" spc="51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TECHNIKY PRÁCE S PAMĚTÍ A EFEKTIVNÍ UČENÍ</a:t>
            </a:r>
          </a:p>
          <a:p>
            <a:pPr marL="0" lvl="0" indent="0" algn="ctr">
              <a:lnSpc>
                <a:spcPts val="2432"/>
              </a:lnSpc>
              <a:spcBef>
                <a:spcPct val="0"/>
              </a:spcBef>
            </a:pPr>
            <a:endParaRPr lang="en-US" sz="1600" spc="5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862417" y="8096625"/>
            <a:ext cx="2075896" cy="295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6"/>
              </a:lnSpc>
            </a:pPr>
            <a:r>
              <a:rPr lang="en-US" sz="1800" spc="57" dirty="0">
                <a:solidFill>
                  <a:srgbClr val="000000"/>
                </a:solidFill>
                <a:latin typeface="Montserrat Bold"/>
              </a:rPr>
              <a:t>KOMUNIKACE</a:t>
            </a:r>
          </a:p>
          <a:p>
            <a:pPr algn="ctr">
              <a:lnSpc>
                <a:spcPts val="2736"/>
              </a:lnSpc>
            </a:pPr>
            <a:r>
              <a:rPr lang="en-US" sz="1800" spc="57" dirty="0">
                <a:solidFill>
                  <a:srgbClr val="000000"/>
                </a:solidFill>
                <a:latin typeface="Montserrat"/>
              </a:rPr>
              <a:t>NENÁSILNÁ KOMUNIKACE - POPIS, POCIT, POTŘEBA, PROSBA </a:t>
            </a:r>
          </a:p>
          <a:p>
            <a:pPr algn="ctr">
              <a:lnSpc>
                <a:spcPts val="2432"/>
              </a:lnSpc>
            </a:pPr>
            <a:endParaRPr lang="en-US" sz="1800" spc="57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432"/>
              </a:lnSpc>
            </a:pPr>
            <a:endParaRPr lang="en-US" sz="1800" spc="57" dirty="0">
              <a:solidFill>
                <a:srgbClr val="000000"/>
              </a:solidFill>
              <a:latin typeface="Montserrat"/>
            </a:endParaRPr>
          </a:p>
          <a:p>
            <a:pPr marL="0" lvl="0" indent="0" algn="ctr">
              <a:lnSpc>
                <a:spcPts val="2432"/>
              </a:lnSpc>
              <a:spcBef>
                <a:spcPct val="0"/>
              </a:spcBef>
            </a:pPr>
            <a:endParaRPr lang="en-US" sz="1800" spc="57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447857" y="8097471"/>
            <a:ext cx="2075896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 Bold"/>
              </a:rPr>
              <a:t>KOMUNIKACE</a:t>
            </a:r>
          </a:p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ŘEŠENÍ </a:t>
            </a:r>
            <a:r>
              <a:rPr lang="en-US" sz="1600" spc="51" dirty="0" smtClean="0">
                <a:solidFill>
                  <a:srgbClr val="000000"/>
                </a:solidFill>
                <a:latin typeface="Montserrat"/>
              </a:rPr>
              <a:t>KONFLIKTŮ</a:t>
            </a:r>
            <a:r>
              <a:rPr lang="cs-CZ" sz="1600" spc="51" dirty="0" smtClean="0">
                <a:solidFill>
                  <a:srgbClr val="000000"/>
                </a:solidFill>
                <a:latin typeface="Montserrat"/>
              </a:rPr>
              <a:t>: zájem x pozice, vnímání potřeb protistrany</a:t>
            </a:r>
            <a:endParaRPr lang="en-US" sz="1600" spc="51" dirty="0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2432"/>
              </a:lnSpc>
            </a:pPr>
            <a:endParaRPr lang="en-US" sz="1600" spc="51" dirty="0">
              <a:solidFill>
                <a:srgbClr val="000000"/>
              </a:solidFill>
              <a:latin typeface="Montserrat"/>
            </a:endParaRPr>
          </a:p>
          <a:p>
            <a:pPr marL="0" lvl="0" indent="0" algn="ctr">
              <a:lnSpc>
                <a:spcPts val="2432"/>
              </a:lnSpc>
              <a:spcBef>
                <a:spcPct val="0"/>
              </a:spcBef>
            </a:pPr>
            <a:endParaRPr lang="en-US" sz="1600" spc="5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758848" y="8029399"/>
            <a:ext cx="207589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 Bold"/>
              </a:rPr>
              <a:t>KOMUNIKACE</a:t>
            </a:r>
          </a:p>
          <a:p>
            <a:pPr algn="ctr">
              <a:lnSpc>
                <a:spcPts val="2432"/>
              </a:lnSpc>
            </a:pPr>
            <a:endParaRPr lang="en-US" sz="1600" spc="51" dirty="0">
              <a:solidFill>
                <a:srgbClr val="000000"/>
              </a:solidFill>
              <a:latin typeface="Montserrat Bold"/>
            </a:endParaRPr>
          </a:p>
          <a:p>
            <a:pPr marL="0" lvl="0" indent="0" algn="ctr">
              <a:lnSpc>
                <a:spcPts val="2432"/>
              </a:lnSpc>
              <a:spcBef>
                <a:spcPct val="0"/>
              </a:spcBef>
            </a:pP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ŘEŠENÍ </a:t>
            </a:r>
            <a:r>
              <a:rPr lang="en-US" sz="1600" spc="51" dirty="0" smtClean="0">
                <a:solidFill>
                  <a:srgbClr val="000000"/>
                </a:solidFill>
                <a:latin typeface="Montserrat"/>
              </a:rPr>
              <a:t>KONFLIKTŮ</a:t>
            </a:r>
            <a:r>
              <a:rPr lang="cs-CZ" sz="1600" spc="51" dirty="0" smtClean="0">
                <a:solidFill>
                  <a:srgbClr val="000000"/>
                </a:solidFill>
                <a:latin typeface="Montserrat"/>
              </a:rPr>
              <a:t>: hledání dobrého řešení</a:t>
            </a:r>
            <a:endParaRPr lang="en-US" sz="1600" spc="51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4733662" y="5586009"/>
            <a:ext cx="2075896" cy="1506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 Bold"/>
              </a:rPr>
              <a:t>KOMUNIKACE</a:t>
            </a:r>
          </a:p>
          <a:p>
            <a:pPr algn="ctr">
              <a:lnSpc>
                <a:spcPts val="2432"/>
              </a:lnSpc>
            </a:pPr>
            <a:endParaRPr lang="en-US" sz="1600" spc="51" dirty="0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2432"/>
              </a:lnSpc>
            </a:pPr>
            <a:r>
              <a:rPr lang="en-US" sz="1600" spc="51" dirty="0">
                <a:solidFill>
                  <a:srgbClr val="000000"/>
                </a:solidFill>
                <a:latin typeface="Montserrat"/>
              </a:rPr>
              <a:t>ASERTIVNÍ TECHNIKY</a:t>
            </a:r>
          </a:p>
          <a:p>
            <a:pPr marL="0" lvl="0" indent="0" algn="ctr">
              <a:lnSpc>
                <a:spcPts val="2432"/>
              </a:lnSpc>
              <a:spcBef>
                <a:spcPct val="0"/>
              </a:spcBef>
            </a:pPr>
            <a:endParaRPr lang="en-US" sz="1600" spc="51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169102" y="-5068522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88394" y="832067"/>
            <a:ext cx="10891189" cy="594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60"/>
              </a:lnSpc>
              <a:spcBef>
                <a:spcPct val="0"/>
              </a:spcBef>
            </a:pPr>
            <a:r>
              <a:rPr lang="cs-CZ" sz="4800" dirty="0" smtClean="0">
                <a:solidFill>
                  <a:srgbClr val="C00000"/>
                </a:solidFill>
                <a:latin typeface="Montserrat Medium" panose="020B0604020202020204" charset="-18"/>
              </a:rPr>
              <a:t>ODKUD A Z ČEHO ČERPÁM</a:t>
            </a:r>
            <a:endParaRPr lang="en-US" sz="4800" dirty="0">
              <a:solidFill>
                <a:srgbClr val="C00000"/>
              </a:solidFill>
              <a:latin typeface="Montserrat Medium" panose="020B0604020202020204" charset="-1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84851" y="5709904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57" y="8801100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23674">
            <a:off x="-2630014" y="1017895"/>
            <a:ext cx="2560420" cy="4376648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29396">
            <a:off x="16876235" y="1207193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63020" y="9534169"/>
            <a:ext cx="2762357" cy="4565879"/>
          </a:xfrm>
          <a:custGeom>
            <a:avLst/>
            <a:gdLst/>
            <a:ahLst/>
            <a:cxnLst/>
            <a:rect l="l" t="t" r="r" b="b"/>
            <a:pathLst>
              <a:path w="2762357" h="4565879">
                <a:moveTo>
                  <a:pt x="0" y="0"/>
                </a:moveTo>
                <a:lnTo>
                  <a:pt x="2762358" y="0"/>
                </a:lnTo>
                <a:lnTo>
                  <a:pt x="2762358" y="4565880"/>
                </a:lnTo>
                <a:lnTo>
                  <a:pt x="0" y="45658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27551" y="6162595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74120" y="1968182"/>
            <a:ext cx="14747386" cy="7771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Metodika 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OSV, 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Metodiky Odyssea</a:t>
            </a: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Cyril </a:t>
            </a: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Mooney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– Hodnotové vzdělávání</a:t>
            </a:r>
            <a:endParaRPr lang="cs-CZ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>
                <a:solidFill>
                  <a:srgbClr val="525252"/>
                </a:solidFill>
                <a:latin typeface="Montserrat"/>
              </a:rPr>
              <a:t>P4C 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– </a:t>
            </a:r>
            <a:r>
              <a:rPr lang="cs-CZ" sz="4000" dirty="0" err="1" smtClean="0">
                <a:solidFill>
                  <a:srgbClr val="525252"/>
                </a:solidFill>
                <a:latin typeface="Montserrat"/>
              </a:rPr>
              <a:t>Filizofie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 pro děti</a:t>
            </a:r>
            <a:endParaRPr lang="cs-CZ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>
                <a:solidFill>
                  <a:srgbClr val="525252"/>
                </a:solidFill>
                <a:latin typeface="Montserrat"/>
              </a:rPr>
              <a:t>VTI - Video trénink interakcí</a:t>
            </a: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aART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 - </a:t>
            </a: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adopted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agression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replacement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 </a:t>
            </a: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training</a:t>
            </a:r>
            <a:endParaRPr lang="cs-CZ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>
                <a:solidFill>
                  <a:srgbClr val="525252"/>
                </a:solidFill>
                <a:latin typeface="Montserrat"/>
              </a:rPr>
              <a:t>metodiky 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RRRR od SOFA</a:t>
            </a:r>
            <a:endParaRPr lang="cs-CZ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VIA 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(</a:t>
            </a: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Values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 in </a:t>
            </a: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action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) – 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charakterové silné 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stránky</a:t>
            </a: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Talent kompas – silné stránky</a:t>
            </a:r>
            <a:endParaRPr lang="cs-CZ" sz="4000" dirty="0">
              <a:solidFill>
                <a:srgbClr val="525252"/>
              </a:solidFill>
              <a:latin typeface="Montserrat"/>
            </a:endParaRP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 err="1">
                <a:solidFill>
                  <a:srgbClr val="525252"/>
                </a:solidFill>
                <a:latin typeface="Montserrat"/>
              </a:rPr>
              <a:t>koučink</a:t>
            </a:r>
            <a:r>
              <a:rPr lang="cs-CZ" sz="4000" dirty="0">
                <a:solidFill>
                  <a:srgbClr val="525252"/>
                </a:solidFill>
                <a:latin typeface="Montserrat"/>
              </a:rPr>
              <a:t> - GROW model</a:t>
            </a: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pozitivní psychologie</a:t>
            </a:r>
          </a:p>
          <a:p>
            <a:pPr marL="687406" lvl="1" indent="-343703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cs-CZ" sz="4000" dirty="0" err="1" smtClean="0">
                <a:solidFill>
                  <a:srgbClr val="525252"/>
                </a:solidFill>
                <a:latin typeface="Montserrat"/>
              </a:rPr>
              <a:t>Mindfulness</a:t>
            </a:r>
            <a:r>
              <a:rPr lang="cs-CZ" sz="4000" dirty="0" smtClean="0">
                <a:solidFill>
                  <a:srgbClr val="525252"/>
                </a:solidFill>
                <a:latin typeface="Montserrat"/>
              </a:rPr>
              <a:t>/všímavost</a:t>
            </a:r>
            <a:endParaRPr lang="cs-CZ" sz="4000" dirty="0">
              <a:solidFill>
                <a:srgbClr val="525252"/>
              </a:solidFill>
              <a:latin typeface="Montserrat"/>
            </a:endParaRPr>
          </a:p>
          <a:p>
            <a:pPr marL="343703" lvl="1" algn="just" fontAlgn="base">
              <a:lnSpc>
                <a:spcPts val="3629"/>
              </a:lnSpc>
              <a:spcBef>
                <a:spcPts val="600"/>
              </a:spcBef>
              <a:spcAft>
                <a:spcPts val="600"/>
              </a:spcAft>
            </a:pPr>
            <a:endParaRPr lang="cs-CZ" sz="4000" dirty="0">
              <a:solidFill>
                <a:srgbClr val="525252"/>
              </a:solidFill>
              <a:latin typeface="Montserrat"/>
            </a:endParaRPr>
          </a:p>
          <a:p>
            <a:pPr marL="343703" lvl="1" algn="just">
              <a:lnSpc>
                <a:spcPts val="3629"/>
              </a:lnSpc>
            </a:pPr>
            <a:endParaRPr lang="en-US" sz="2900" dirty="0" smtClean="0">
              <a:solidFill>
                <a:srgbClr val="52525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26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rt.googleusercontent.com/slidesz/AGV_vUff_mO6i5yxGIVoOPsR5PuXpKkYF3zLW9nAlzcGRyAi28620H_oJrwl2LNkbl8CfCqG2381_XBO88PyQ6wA7D84n5lfgABl17Xz_qIdGFBp3LJzis24NBaSpy3v5YG8gtPjnWvyM1qkIwo_DoDEJVnD9M8n31zO=s2048?key=QVzajUJSboY-nhdgPb0A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"/>
            <a:ext cx="13258800" cy="95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43000" y="876300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600" b="1" dirty="0">
                <a:solidFill>
                  <a:srgbClr val="C00000"/>
                </a:solidFill>
                <a:latin typeface="Hibernate" panose="02000503000000000000" charset="0"/>
              </a:rPr>
              <a:t>5 4 3 2 1</a:t>
            </a:r>
            <a:r>
              <a:rPr lang="nl-NL" sz="7200" b="1" dirty="0">
                <a:solidFill>
                  <a:srgbClr val="FF5722"/>
                </a:solidFill>
                <a:latin typeface="Hibernate" panose="02000503000000000000" charset="0"/>
              </a:rPr>
              <a:t> </a:t>
            </a:r>
            <a:endParaRPr lang="cs-CZ" sz="7200" dirty="0">
              <a:latin typeface="Hibernate" panose="02000503000000000000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14400" y="2476500"/>
            <a:ext cx="12725400" cy="7007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840" lvl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5 věcí, které vidíte</a:t>
            </a:r>
          </a:p>
          <a:p>
            <a:pPr marL="313840" lvl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4 věci, které slyšíte</a:t>
            </a:r>
          </a:p>
          <a:p>
            <a:pPr marL="313840" lvl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3 </a:t>
            </a:r>
            <a:r>
              <a:rPr lang="cs-CZ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věci, jichž se dotýkáte</a:t>
            </a:r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313840" lvl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2 věci jejichž vůni neb pach cítíte</a:t>
            </a:r>
          </a:p>
          <a:p>
            <a:pPr marL="313840" lvl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1 chuť, kterou právě vnímáte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7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162300" y="-41148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r="-704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72620" y="2152740"/>
            <a:ext cx="7482759" cy="7257960"/>
          </a:xfrm>
          <a:custGeom>
            <a:avLst/>
            <a:gdLst/>
            <a:ahLst/>
            <a:cxnLst/>
            <a:rect l="l" t="t" r="r" b="b"/>
            <a:pathLst>
              <a:path w="7285883" h="7285883">
                <a:moveTo>
                  <a:pt x="0" y="0"/>
                </a:moveTo>
                <a:lnTo>
                  <a:pt x="7285883" y="0"/>
                </a:lnTo>
                <a:lnTo>
                  <a:pt x="7285883" y="7285883"/>
                </a:lnTo>
                <a:lnTo>
                  <a:pt x="0" y="7285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94899" y="-290874"/>
            <a:ext cx="6400801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834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C00000"/>
                </a:solidFill>
                <a:latin typeface="Montserrat Medium" panose="020B0604020202020204" charset="-18"/>
              </a:rPr>
              <a:t>DEN PRO DUŠI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7556" y="2055922"/>
            <a:ext cx="9116557" cy="666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4"/>
              </a:lnSpc>
              <a:spcBef>
                <a:spcPct val="0"/>
              </a:spcBef>
              <a:spcAft>
                <a:spcPts val="1800"/>
              </a:spcAft>
            </a:pPr>
            <a:r>
              <a:rPr lang="cs-CZ" sz="2603" dirty="0" smtClean="0">
                <a:solidFill>
                  <a:srgbClr val="404040"/>
                </a:solidFill>
                <a:latin typeface="Montserrat"/>
              </a:rPr>
              <a:t>Prostor</a:t>
            </a:r>
            <a:r>
              <a:rPr lang="en-US" sz="2603" dirty="0" smtClean="0">
                <a:solidFill>
                  <a:srgbClr val="404040"/>
                </a:solidFill>
                <a:latin typeface="Montserrat"/>
              </a:rPr>
              <a:t>, </a:t>
            </a:r>
            <a:r>
              <a:rPr lang="en-US" sz="2603" dirty="0" err="1" smtClean="0">
                <a:solidFill>
                  <a:srgbClr val="404040"/>
                </a:solidFill>
                <a:latin typeface="Montserrat"/>
              </a:rPr>
              <a:t>kd</a:t>
            </a:r>
            <a:r>
              <a:rPr lang="cs-CZ" sz="2603" dirty="0" smtClean="0">
                <a:solidFill>
                  <a:srgbClr val="404040"/>
                </a:solidFill>
                <a:latin typeface="Montserrat"/>
              </a:rPr>
              <a:t>y</a:t>
            </a:r>
            <a:r>
              <a:rPr lang="en-US" sz="2603" dirty="0" smtClean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dirty="0">
                <a:solidFill>
                  <a:srgbClr val="404040"/>
                </a:solidFill>
                <a:latin typeface="Montserrat"/>
              </a:rPr>
              <a:t>by </a:t>
            </a:r>
            <a:r>
              <a:rPr lang="en-US" sz="2603" dirty="0" err="1">
                <a:solidFill>
                  <a:srgbClr val="404040"/>
                </a:solidFill>
                <a:latin typeface="Montserrat"/>
              </a:rPr>
              <a:t>mohli</a:t>
            </a:r>
            <a:r>
              <a:rPr lang="en-US" sz="2603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cs-CZ" sz="2603" dirty="0" smtClean="0">
                <a:solidFill>
                  <a:srgbClr val="404040"/>
                </a:solidFill>
                <a:latin typeface="Montserrat"/>
              </a:rPr>
              <a:t>studenti </a:t>
            </a:r>
            <a:r>
              <a:rPr lang="en-US" sz="2603" b="1" dirty="0" err="1" smtClean="0">
                <a:solidFill>
                  <a:srgbClr val="404040"/>
                </a:solidFill>
                <a:latin typeface="Montserrat"/>
              </a:rPr>
              <a:t>přemýšlet</a:t>
            </a:r>
            <a:r>
              <a:rPr lang="en-US" sz="2603" b="1" dirty="0" smtClean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o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sobě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, o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svém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pohledu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na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sebe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i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na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svět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a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kde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by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mohli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najít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inspiraci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,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jak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spokojeně</a:t>
            </a:r>
            <a:r>
              <a:rPr lang="en-US" sz="2603" b="1" dirty="0">
                <a:solidFill>
                  <a:srgbClr val="404040"/>
                </a:solidFill>
                <a:latin typeface="Montserrat"/>
              </a:rPr>
              <a:t> </a:t>
            </a:r>
            <a:r>
              <a:rPr lang="en-US" sz="2603" b="1" dirty="0" err="1">
                <a:solidFill>
                  <a:srgbClr val="404040"/>
                </a:solidFill>
                <a:latin typeface="Montserrat"/>
              </a:rPr>
              <a:t>žít</a:t>
            </a:r>
            <a:r>
              <a:rPr lang="en-US" sz="2603" dirty="0">
                <a:solidFill>
                  <a:srgbClr val="404040"/>
                </a:solidFill>
                <a:latin typeface="Montserrat"/>
              </a:rPr>
              <a:t>. </a:t>
            </a:r>
            <a:endParaRPr lang="cs-CZ" sz="2603" dirty="0" smtClean="0">
              <a:solidFill>
                <a:srgbClr val="404040"/>
              </a:solidFill>
              <a:latin typeface="Montserrat"/>
            </a:endParaRPr>
          </a:p>
          <a:p>
            <a:pPr marL="0" lvl="0" indent="0" algn="l">
              <a:lnSpc>
                <a:spcPts val="3644"/>
              </a:lnSpc>
              <a:spcBef>
                <a:spcPct val="0"/>
              </a:spcBef>
              <a:spcAft>
                <a:spcPts val="1800"/>
              </a:spcAft>
            </a:pPr>
            <a:endParaRPr lang="cs-CZ" sz="2603" dirty="0">
              <a:solidFill>
                <a:srgbClr val="404040"/>
              </a:solidFill>
              <a:latin typeface="Montserrat"/>
            </a:endParaRPr>
          </a:p>
          <a:p>
            <a:pPr marL="0" lvl="0" indent="0" algn="l">
              <a:lnSpc>
                <a:spcPts val="3644"/>
              </a:lnSpc>
              <a:spcBef>
                <a:spcPct val="0"/>
              </a:spcBef>
              <a:spcAft>
                <a:spcPts val="1800"/>
              </a:spcAft>
            </a:pPr>
            <a:r>
              <a:rPr lang="cs-CZ" sz="2603" b="1" dirty="0" smtClean="0">
                <a:solidFill>
                  <a:srgbClr val="404040"/>
                </a:solidFill>
                <a:latin typeface="Montserrat"/>
              </a:rPr>
              <a:t>Volitelné workshopy:</a:t>
            </a:r>
          </a:p>
          <a:p>
            <a:pPr marL="0" lvl="0" indent="0" algn="l">
              <a:lnSpc>
                <a:spcPts val="3644"/>
              </a:lnSpc>
              <a:spcBef>
                <a:spcPct val="0"/>
              </a:spcBef>
              <a:spcAft>
                <a:spcPts val="1800"/>
              </a:spcAft>
            </a:pPr>
            <a:r>
              <a:rPr lang="cs-CZ" sz="2603" dirty="0" smtClean="0">
                <a:solidFill>
                  <a:srgbClr val="404040"/>
                </a:solidFill>
                <a:latin typeface="Montserrat"/>
              </a:rPr>
              <a:t> jóga, nenásilná komunikace, improvizace a práce s chybou, spiritualita, LGBT+, vnímání a budování osobních hranic, vděčnost, peníze nebo život?, psychická odolnost, práce s emocemi, jóga smíchu, arteterapie, zooterapie, digitální minimalismus, </a:t>
            </a:r>
            <a:r>
              <a:rPr lang="cs-CZ" sz="2603" dirty="0" err="1" smtClean="0">
                <a:solidFill>
                  <a:srgbClr val="404040"/>
                </a:solidFill>
                <a:latin typeface="Montserrat"/>
              </a:rPr>
              <a:t>mindfulness</a:t>
            </a:r>
            <a:r>
              <a:rPr lang="cs-CZ" sz="2603" dirty="0" smtClean="0">
                <a:solidFill>
                  <a:srgbClr val="404040"/>
                </a:solidFill>
                <a:latin typeface="Montserrat"/>
              </a:rPr>
              <a:t>, techniky pozitivní psychologie, </a:t>
            </a:r>
            <a:r>
              <a:rPr lang="cs-CZ" sz="2603" dirty="0" err="1" smtClean="0">
                <a:solidFill>
                  <a:srgbClr val="404040"/>
                </a:solidFill>
                <a:latin typeface="Montserrat"/>
              </a:rPr>
              <a:t>biohacking</a:t>
            </a:r>
            <a:r>
              <a:rPr lang="cs-CZ" sz="2603" dirty="0" smtClean="0">
                <a:solidFill>
                  <a:srgbClr val="404040"/>
                </a:solidFill>
                <a:latin typeface="Montserrat"/>
              </a:rPr>
              <a:t>, chladová terapie, co dělat když se blízký trápí…</a:t>
            </a:r>
            <a:endParaRPr lang="en-US" sz="2603" dirty="0">
              <a:solidFill>
                <a:srgbClr val="404040"/>
              </a:solidFill>
              <a:latin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1333</Words>
  <Application>Microsoft Office PowerPoint</Application>
  <PresentationFormat>Vlastní</PresentationFormat>
  <Paragraphs>236</Paragraphs>
  <Slides>18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Montserrat Classic Bold</vt:lpstr>
      <vt:lpstr>Montserrat</vt:lpstr>
      <vt:lpstr>Calibri</vt:lpstr>
      <vt:lpstr>Hibernate</vt:lpstr>
      <vt:lpstr>Arial</vt:lpstr>
      <vt:lpstr>Agrandir Medium</vt:lpstr>
      <vt:lpstr>Montserrat Medium</vt:lpstr>
      <vt:lpstr>Montserrat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Project</dc:title>
  <dc:creator>NOTEBOOK</dc:creator>
  <cp:lastModifiedBy>NOTEBOOK</cp:lastModifiedBy>
  <cp:revision>46</cp:revision>
  <dcterms:created xsi:type="dcterms:W3CDTF">2006-08-16T00:00:00Z</dcterms:created>
  <dcterms:modified xsi:type="dcterms:W3CDTF">2024-11-13T08:58:31Z</dcterms:modified>
  <dc:identifier>DAF5OMduZy4</dc:identifier>
</cp:coreProperties>
</file>